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61" r:id="rId2"/>
    <p:sldId id="418" r:id="rId3"/>
    <p:sldId id="404" r:id="rId4"/>
    <p:sldId id="357" r:id="rId5"/>
    <p:sldId id="397" r:id="rId6"/>
    <p:sldId id="405" r:id="rId7"/>
    <p:sldId id="406" r:id="rId8"/>
    <p:sldId id="373" r:id="rId9"/>
    <p:sldId id="417" r:id="rId10"/>
    <p:sldId id="374" r:id="rId11"/>
    <p:sldId id="375" r:id="rId12"/>
    <p:sldId id="376" r:id="rId13"/>
    <p:sldId id="377" r:id="rId14"/>
    <p:sldId id="378" r:id="rId15"/>
    <p:sldId id="379" r:id="rId16"/>
    <p:sldId id="411" r:id="rId17"/>
    <p:sldId id="266" r:id="rId18"/>
    <p:sldId id="413" r:id="rId19"/>
    <p:sldId id="355" r:id="rId20"/>
    <p:sldId id="380" r:id="rId21"/>
    <p:sldId id="382" r:id="rId22"/>
    <p:sldId id="400" r:id="rId23"/>
    <p:sldId id="401" r:id="rId24"/>
    <p:sldId id="402" r:id="rId25"/>
    <p:sldId id="415" r:id="rId26"/>
    <p:sldId id="306" r:id="rId27"/>
    <p:sldId id="403" r:id="rId28"/>
    <p:sldId id="359" r:id="rId29"/>
    <p:sldId id="410" r:id="rId30"/>
    <p:sldId id="310" r:id="rId31"/>
    <p:sldId id="409" r:id="rId32"/>
    <p:sldId id="414" r:id="rId33"/>
    <p:sldId id="365" r:id="rId34"/>
    <p:sldId id="363" r:id="rId35"/>
    <p:sldId id="416" r:id="rId36"/>
    <p:sldId id="342" r:id="rId37"/>
    <p:sldId id="343" r:id="rId38"/>
    <p:sldId id="344" r:id="rId39"/>
    <p:sldId id="345" r:id="rId40"/>
    <p:sldId id="393" r:id="rId41"/>
    <p:sldId id="348" r:id="rId42"/>
    <p:sldId id="322" r:id="rId43"/>
    <p:sldId id="273" r:id="rId44"/>
    <p:sldId id="319" r:id="rId45"/>
    <p:sldId id="320" r:id="rId46"/>
    <p:sldId id="267" r:id="rId47"/>
    <p:sldId id="275" r:id="rId48"/>
    <p:sldId id="313" r:id="rId49"/>
    <p:sldId id="309" r:id="rId50"/>
    <p:sldId id="312" r:id="rId51"/>
    <p:sldId id="419" r:id="rId52"/>
    <p:sldId id="318" r:id="rId53"/>
    <p:sldId id="420" r:id="rId54"/>
    <p:sldId id="311" r:id="rId55"/>
    <p:sldId id="277" r:id="rId56"/>
    <p:sldId id="324" r:id="rId57"/>
    <p:sldId id="274" r:id="rId58"/>
    <p:sldId id="283" r:id="rId59"/>
    <p:sldId id="282" r:id="rId60"/>
    <p:sldId id="325" r:id="rId61"/>
    <p:sldId id="326" r:id="rId62"/>
    <p:sldId id="259" r:id="rId63"/>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82E67"/>
    <a:srgbClr val="182C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37F89-5598-4DD4-8F3C-CD5919570A8B}" v="14" dt="2023-08-17T13:31:04.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6407" autoAdjust="0"/>
  </p:normalViewPr>
  <p:slideViewPr>
    <p:cSldViewPr>
      <p:cViewPr varScale="1">
        <p:scale>
          <a:sx n="71" d="100"/>
          <a:sy n="71" d="100"/>
        </p:scale>
        <p:origin x="2800" y="17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file:////osha-dc-fil01.osha.dir.labor.gov\GChartier$\working\Excel%20sheets\Copy%20of%201974-2016%20BLS%20Fatality%20Rat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423154447466377E-2"/>
          <c:y val="6.4733076841452158E-2"/>
          <c:w val="0.96157684555253364"/>
          <c:h val="0.93526692315854787"/>
        </c:manualLayout>
      </c:layout>
      <c:areaChart>
        <c:grouping val="standard"/>
        <c:varyColors val="0"/>
        <c:ser>
          <c:idx val="1"/>
          <c:order val="0"/>
          <c:tx>
            <c:strRef>
              <c:f>'BLS Data'!$B$2</c:f>
              <c:strCache>
                <c:ptCount val="1"/>
                <c:pt idx="0">
                  <c:v>Fatality Rate</c:v>
                </c:pt>
              </c:strCache>
            </c:strRef>
          </c:tx>
          <c:spPr>
            <a:solidFill>
              <a:srgbClr val="C5E6FF"/>
            </a:solidFill>
            <a:ln>
              <a:noFill/>
            </a:ln>
          </c:spPr>
          <c:cat>
            <c:numRef>
              <c:f>'BLS Data'!$A$3:$A$45</c:f>
              <c:numCache>
                <c:formatCode>General</c:formatCode>
                <c:ptCount val="43"/>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numCache>
            </c:numRef>
          </c:cat>
          <c:val>
            <c:numRef>
              <c:f>'BLS Data'!$B$3:$B$45</c:f>
              <c:numCache>
                <c:formatCode>0.0</c:formatCode>
                <c:ptCount val="43"/>
                <c:pt idx="0">
                  <c:v>9.8000000000000007</c:v>
                </c:pt>
                <c:pt idx="1">
                  <c:v>9.4</c:v>
                </c:pt>
                <c:pt idx="2">
                  <c:v>7.9</c:v>
                </c:pt>
                <c:pt idx="3">
                  <c:v>9.1</c:v>
                </c:pt>
                <c:pt idx="4">
                  <c:v>8.1999999999999993</c:v>
                </c:pt>
                <c:pt idx="5">
                  <c:v>8.6</c:v>
                </c:pt>
                <c:pt idx="6">
                  <c:v>7.7</c:v>
                </c:pt>
                <c:pt idx="7">
                  <c:v>7.6</c:v>
                </c:pt>
                <c:pt idx="8">
                  <c:v>7.4</c:v>
                </c:pt>
                <c:pt idx="9">
                  <c:v>5.6</c:v>
                </c:pt>
                <c:pt idx="10">
                  <c:v>6.4</c:v>
                </c:pt>
                <c:pt idx="11">
                  <c:v>6.2</c:v>
                </c:pt>
                <c:pt idx="12">
                  <c:v>5.9</c:v>
                </c:pt>
                <c:pt idx="13">
                  <c:v>5.4</c:v>
                </c:pt>
                <c:pt idx="14">
                  <c:v>5</c:v>
                </c:pt>
                <c:pt idx="15">
                  <c:v>5.4</c:v>
                </c:pt>
                <c:pt idx="16">
                  <c:v>4.3</c:v>
                </c:pt>
                <c:pt idx="17">
                  <c:v>4.3</c:v>
                </c:pt>
                <c:pt idx="18">
                  <c:v>5.0999999999999996</c:v>
                </c:pt>
                <c:pt idx="19">
                  <c:v>5.2</c:v>
                </c:pt>
                <c:pt idx="20">
                  <c:v>5.3</c:v>
                </c:pt>
                <c:pt idx="21">
                  <c:v>5</c:v>
                </c:pt>
                <c:pt idx="22">
                  <c:v>4.8</c:v>
                </c:pt>
                <c:pt idx="23">
                  <c:v>4.7</c:v>
                </c:pt>
                <c:pt idx="24">
                  <c:v>4.5</c:v>
                </c:pt>
                <c:pt idx="25">
                  <c:v>4.5</c:v>
                </c:pt>
                <c:pt idx="26">
                  <c:v>4.3</c:v>
                </c:pt>
                <c:pt idx="27">
                  <c:v>4.3</c:v>
                </c:pt>
                <c:pt idx="28">
                  <c:v>4</c:v>
                </c:pt>
                <c:pt idx="29">
                  <c:v>4</c:v>
                </c:pt>
                <c:pt idx="30">
                  <c:v>4.0999999999999996</c:v>
                </c:pt>
                <c:pt idx="31">
                  <c:v>4</c:v>
                </c:pt>
                <c:pt idx="32">
                  <c:v>4.2</c:v>
                </c:pt>
                <c:pt idx="33">
                  <c:v>4</c:v>
                </c:pt>
                <c:pt idx="34">
                  <c:v>3.7</c:v>
                </c:pt>
                <c:pt idx="35">
                  <c:v>3.5</c:v>
                </c:pt>
                <c:pt idx="36">
                  <c:v>3.6</c:v>
                </c:pt>
                <c:pt idx="37">
                  <c:v>3.5</c:v>
                </c:pt>
                <c:pt idx="38">
                  <c:v>3.4</c:v>
                </c:pt>
                <c:pt idx="39">
                  <c:v>3.3</c:v>
                </c:pt>
                <c:pt idx="40">
                  <c:v>3.3</c:v>
                </c:pt>
                <c:pt idx="41">
                  <c:v>3.4</c:v>
                </c:pt>
                <c:pt idx="42">
                  <c:v>3.6</c:v>
                </c:pt>
              </c:numCache>
            </c:numRef>
          </c:val>
          <c:extLst>
            <c:ext xmlns:c16="http://schemas.microsoft.com/office/drawing/2014/chart" uri="{C3380CC4-5D6E-409C-BE32-E72D297353CC}">
              <c16:uniqueId val="{00000000-D8E9-4467-86D3-7C528795BB27}"/>
            </c:ext>
          </c:extLst>
        </c:ser>
        <c:dLbls>
          <c:showLegendKey val="0"/>
          <c:showVal val="0"/>
          <c:showCatName val="0"/>
          <c:showSerName val="0"/>
          <c:showPercent val="0"/>
          <c:showBubbleSize val="0"/>
        </c:dLbls>
        <c:axId val="59788800"/>
        <c:axId val="59369152"/>
      </c:areaChart>
      <c:catAx>
        <c:axId val="59788800"/>
        <c:scaling>
          <c:orientation val="minMax"/>
        </c:scaling>
        <c:delete val="1"/>
        <c:axPos val="b"/>
        <c:numFmt formatCode="General" sourceLinked="1"/>
        <c:majorTickMark val="out"/>
        <c:minorTickMark val="none"/>
        <c:tickLblPos val="nextTo"/>
        <c:crossAx val="59369152"/>
        <c:crosses val="autoZero"/>
        <c:auto val="1"/>
        <c:lblAlgn val="ctr"/>
        <c:lblOffset val="100"/>
        <c:tickLblSkip val="4"/>
        <c:tickMarkSkip val="4"/>
        <c:noMultiLvlLbl val="0"/>
      </c:catAx>
      <c:valAx>
        <c:axId val="59369152"/>
        <c:scaling>
          <c:orientation val="minMax"/>
          <c:max val="10"/>
        </c:scaling>
        <c:delete val="1"/>
        <c:axPos val="l"/>
        <c:numFmt formatCode="0.0" sourceLinked="1"/>
        <c:majorTickMark val="out"/>
        <c:minorTickMark val="none"/>
        <c:tickLblPos val="nextTo"/>
        <c:crossAx val="59788800"/>
        <c:crosses val="autoZero"/>
        <c:crossBetween val="midCat"/>
      </c:valAx>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Inspections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#,##0</c:formatCode>
                <c:ptCount val="13"/>
                <c:pt idx="0">
                  <c:v>40993</c:v>
                </c:pt>
                <c:pt idx="1">
                  <c:v>40614</c:v>
                </c:pt>
                <c:pt idx="2">
                  <c:v>40961</c:v>
                </c:pt>
                <c:pt idx="3">
                  <c:v>39228</c:v>
                </c:pt>
                <c:pt idx="4">
                  <c:v>36163</c:v>
                </c:pt>
                <c:pt idx="5">
                  <c:v>35820</c:v>
                </c:pt>
                <c:pt idx="6">
                  <c:v>31948</c:v>
                </c:pt>
                <c:pt idx="7">
                  <c:v>32408</c:v>
                </c:pt>
                <c:pt idx="8">
                  <c:v>32023</c:v>
                </c:pt>
                <c:pt idx="9">
                  <c:v>33393</c:v>
                </c:pt>
                <c:pt idx="10">
                  <c:v>21674</c:v>
                </c:pt>
                <c:pt idx="11">
                  <c:v>24333</c:v>
                </c:pt>
                <c:pt idx="12">
                  <c:v>31820</c:v>
                </c:pt>
              </c:numCache>
            </c:numRef>
          </c:val>
          <c:extLst>
            <c:ext xmlns:c16="http://schemas.microsoft.com/office/drawing/2014/chart" uri="{C3380CC4-5D6E-409C-BE32-E72D297353CC}">
              <c16:uniqueId val="{00000000-0FD5-4B2F-B495-D61F3B7A760F}"/>
            </c:ext>
          </c:extLst>
        </c:ser>
        <c:dLbls>
          <c:showLegendKey val="0"/>
          <c:showVal val="0"/>
          <c:showCatName val="0"/>
          <c:showSerName val="0"/>
          <c:showPercent val="0"/>
          <c:showBubbleSize val="0"/>
        </c:dLbls>
        <c:gapWidth val="100"/>
        <c:overlap val="-24"/>
        <c:axId val="588257264"/>
        <c:axId val="588260216"/>
      </c:barChart>
      <c:catAx>
        <c:axId val="58825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88260216"/>
        <c:crosses val="autoZero"/>
        <c:auto val="1"/>
        <c:lblAlgn val="ctr"/>
        <c:lblOffset val="100"/>
        <c:noMultiLvlLbl val="0"/>
      </c:catAx>
      <c:valAx>
        <c:axId val="588260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825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a:defRPr sz="1200" smtClean="0">
                <a:latin typeface="Arial" panose="020B0604020202020204" pitchFamily="34" charset="0"/>
                <a:ea typeface="+mn-ea"/>
              </a:defRPr>
            </a:lvl1pPr>
          </a:lstStyle>
          <a:p>
            <a:pPr>
              <a:defRPr/>
            </a:pPr>
            <a:endParaRPr lang="en-US" dirty="0"/>
          </a:p>
        </p:txBody>
      </p:sp>
      <p:sp>
        <p:nvSpPr>
          <p:cNvPr id="3" name="Date Placeholder 2"/>
          <p:cNvSpPr>
            <a:spLocks noGrp="1"/>
          </p:cNvSpPr>
          <p:nvPr>
            <p:ph type="dt" sz="quarter"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13C6CAE-4051-C34E-A340-EB220B6B11FD}" type="datetimeFigureOut">
              <a:rPr lang="en-US"/>
              <a:pPr/>
              <a:t>9/21/23</a:t>
            </a:fld>
            <a:endParaRPr lang="en-US" dirty="0"/>
          </a:p>
        </p:txBody>
      </p:sp>
      <p:sp>
        <p:nvSpPr>
          <p:cNvPr id="4" name="Footer Placeholder 3"/>
          <p:cNvSpPr>
            <a:spLocks noGrp="1"/>
          </p:cNvSpPr>
          <p:nvPr>
            <p:ph type="ftr" sz="quarter" idx="2"/>
          </p:nvPr>
        </p:nvSpPr>
        <p:spPr>
          <a:xfrm>
            <a:off x="0" y="6657975"/>
            <a:ext cx="4029075" cy="352425"/>
          </a:xfrm>
          <a:prstGeom prst="rect">
            <a:avLst/>
          </a:prstGeom>
        </p:spPr>
        <p:txBody>
          <a:bodyPr vert="horz" lIns="93177" tIns="46589" rIns="93177" bIns="46589" rtlCol="0" anchor="b"/>
          <a:lstStyle>
            <a:lvl1pPr algn="l">
              <a:defRPr sz="1200" smtClean="0">
                <a:latin typeface="Arial" panose="020B0604020202020204"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D1BCEBE-1593-4A43-ABCB-ABC045DA94BD}" type="slidenum">
              <a:rPr lang="en-US"/>
              <a:pPr/>
              <a:t>‹#›</a:t>
            </a:fld>
            <a:endParaRPr lang="en-US" dirty="0"/>
          </a:p>
        </p:txBody>
      </p:sp>
    </p:spTree>
    <p:extLst>
      <p:ext uri="{BB962C8B-B14F-4D97-AF65-F5344CB8AC3E}">
        <p14:creationId xmlns:p14="http://schemas.microsoft.com/office/powerpoint/2010/main" val="322278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eaLnBrk="1" hangingPunct="1">
              <a:defRPr sz="1200">
                <a:latin typeface="Arial" panose="020B0604020202020204" pitchFamily="34" charset="0"/>
                <a:ea typeface="+mn-ea"/>
              </a:defRPr>
            </a:lvl1pPr>
          </a:lstStyle>
          <a:p>
            <a:pPr>
              <a:defRPr/>
            </a:pPr>
            <a:endParaRPr lang="en-US" dirty="0"/>
          </a:p>
        </p:txBody>
      </p:sp>
      <p:sp>
        <p:nvSpPr>
          <p:cNvPr id="3" name="Date Placeholder 2"/>
          <p:cNvSpPr>
            <a:spLocks noGrp="1"/>
          </p:cNvSpPr>
          <p:nvPr>
            <p:ph type="dt"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46D02FF1-666A-534A-8814-EE75650F9943}" type="datetimeFigureOut">
              <a:rPr lang="en-US"/>
              <a:pPr/>
              <a:t>9/21/23</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7975"/>
            <a:ext cx="4029075" cy="352425"/>
          </a:xfrm>
          <a:prstGeom prst="rect">
            <a:avLst/>
          </a:prstGeom>
        </p:spPr>
        <p:txBody>
          <a:bodyPr vert="horz" lIns="93177" tIns="46589" rIns="93177" bIns="46589" rtlCol="0" anchor="b"/>
          <a:lstStyle>
            <a:lvl1pPr algn="l" eaLnBrk="1" hangingPunct="1">
              <a:defRPr sz="1200">
                <a:latin typeface="Arial" panose="020B0604020202020204"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BE2779E-D1FA-B94E-B00B-BB69D64E6083}" type="slidenum">
              <a:rPr lang="en-US"/>
              <a:pPr/>
              <a:t>‹#›</a:t>
            </a:fld>
            <a:endParaRPr lang="en-US" dirty="0"/>
          </a:p>
        </p:txBody>
      </p:sp>
    </p:spTree>
    <p:extLst>
      <p:ext uri="{BB962C8B-B14F-4D97-AF65-F5344CB8AC3E}">
        <p14:creationId xmlns:p14="http://schemas.microsoft.com/office/powerpoint/2010/main" val="2144534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gcc02.safelinks.protection.outlook.com/?url=https%3A%2F%2Fwww.federalregister.gov%2Fdocuments%2F2023%2F07%2F21%2F2023-15091%2Fimprove-tracking-of-workplace-injuries-and-illnesses%3Futm_source%3Dfederalregister.gov%26utm_medium%3Demail%26utm_campaign%3Dsubscription%2Bmailing%2Blist&amp;data=05%7C01%7CGiddins.Sharease.R%40dol.gov%7Cbae0417e66214e3c872508db8c473a06%7C75a6305472044e0c9126adab971d4aca%7C0%7C0%7C638258010500376212%7CUnknown%7CTWFpbGZsb3d8eyJWIjoiMC4wLjAwMDAiLCJQIjoiV2luMzIiLCJBTiI6Ik1haWwiLCJXVCI6Mn0%3D%7C3000%7C%7C%7C&amp;sdata=sgjfa45M3ulBXyE%2BSvcmBFpA%2FzOGIkH4L%2FE40ghAsP4%3D&amp;reserved=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presenters: This presentation was</a:t>
            </a:r>
            <a:r>
              <a:rPr lang="en-US" baseline="0" dirty="0"/>
              <a:t> last updated in January 2023 but is continuously being updated as time permits. Please review content before use!</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a:t>
            </a:fld>
            <a:endParaRPr lang="en-US" dirty="0"/>
          </a:p>
        </p:txBody>
      </p:sp>
    </p:spTree>
    <p:extLst>
      <p:ext uri="{BB962C8B-B14F-4D97-AF65-F5344CB8AC3E}">
        <p14:creationId xmlns:p14="http://schemas.microsoft.com/office/powerpoint/2010/main" val="163043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Programmed inspections result from special emphasis programs and site-specific targeting.</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Emphasis Programs focus on outreach and inspection efforts on specific hazards or industries.  They are conducted at the National, Regional, or Local level depending on where the hazards are most prevalent. </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National Emphasis Programs provide for programmed inspections of establishments in industries with potentially high injury or illness rates.   </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Local and Regional Emphasis Programs are enforcement strategies intended to address hazards or industries that pose a particular risk to workers in that office's jurisdiction.  </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The Site-Specific Targeting Program is OSHA’s main inspection plan for non-construction workplaces that have 20 or more employees.</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The Site-Specific Targeting Program directs enforcement resources to those workplaces with the highest rates of injuries and illnesses.  OSHA uses illness and injury information submitted by employers to determine when and where to use this program.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12</a:t>
            </a:fld>
            <a:endParaRPr lang="en-US" altLang="en-US" dirty="0"/>
          </a:p>
        </p:txBody>
      </p:sp>
    </p:spTree>
    <p:extLst>
      <p:ext uri="{BB962C8B-B14F-4D97-AF65-F5344CB8AC3E}">
        <p14:creationId xmlns:p14="http://schemas.microsoft.com/office/powerpoint/2010/main" val="177064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spcBef>
                <a:spcPts val="0"/>
              </a:spcBef>
              <a:spcAft>
                <a:spcPts val="6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OSHA’s on-site inspection begins with the compliance officer showing his or her credentials.  This leads into an opening conference, which is a meeting between the OSHA inspector and the employer representative. </a:t>
            </a:r>
          </a:p>
          <a:p>
            <a:pPr marL="171450" indent="-171450">
              <a:spcBef>
                <a:spcPts val="0"/>
              </a:spcBef>
              <a:spcAft>
                <a:spcPts val="600"/>
              </a:spcAft>
              <a:buFont typeface="Arial" panose="020B0604020202020204" pitchFamily="34" charset="0"/>
              <a:buChar char="•"/>
            </a:pPr>
            <a:r>
              <a:rPr lang="en-US" sz="1100" b="0" kern="1200" dirty="0">
                <a:solidFill>
                  <a:schemeClr val="tx1"/>
                </a:solidFill>
                <a:effectLst/>
                <a:latin typeface="+mn-lt"/>
                <a:ea typeface="ＭＳ Ｐゴシック" charset="0"/>
                <a:cs typeface="+mn-cs"/>
              </a:rPr>
              <a:t>T</a:t>
            </a:r>
            <a:r>
              <a:rPr lang="en-US" sz="1100" kern="1200" dirty="0">
                <a:solidFill>
                  <a:schemeClr val="tx1"/>
                </a:solidFill>
                <a:effectLst/>
                <a:latin typeface="+mn-lt"/>
                <a:ea typeface="ＭＳ Ｐゴシック" charset="0"/>
                <a:cs typeface="+mn-cs"/>
              </a:rPr>
              <a:t>he compliance officer will explain why OSHA selected the workplace for inspection, and explain the inspection process. They will describe the scope of the inspection, walkaround procedures, employee representation, and the process for employee interviews. </a:t>
            </a:r>
          </a:p>
          <a:p>
            <a:pPr marL="171450" lvl="0" indent="-171450">
              <a:spcBef>
                <a:spcPts val="0"/>
              </a:spcBef>
              <a:spcAft>
                <a:spcPts val="6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Following the opening conference, the compliance officer and the representatives will walk through portions of the workplace covered by the inspection.  This is called the walkaround. During the walkaround, they will look for hazards that could lead to worker injury or illness. </a:t>
            </a:r>
          </a:p>
          <a:p>
            <a:pPr marL="171450" lvl="0" indent="-171450">
              <a:spcBef>
                <a:spcPts val="0"/>
              </a:spcBef>
              <a:spcAft>
                <a:spcPts val="6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After the walkaround, the compliance officer will hold a closing conference with the employer and the employee representative to discuss the findings.</a:t>
            </a:r>
          </a:p>
          <a:p>
            <a:pPr marL="171450" lvl="0" indent="-171450">
              <a:spcBef>
                <a:spcPts val="0"/>
              </a:spcBef>
              <a:spcAft>
                <a:spcPts val="6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When an inspector finds violations of OSHA standards or serious hazards, OSHA may issue citations and fines. </a:t>
            </a:r>
          </a:p>
          <a:p>
            <a:pPr marL="171450" lvl="0" indent="-171450">
              <a:spcBef>
                <a:spcPts val="0"/>
              </a:spcBef>
              <a:spcAft>
                <a:spcPts val="6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A citation includes methods an employer may use to fix a problem and the date by which they must do so. Employers have the right to contest any part of the citation, including whether a violation actually exists. Workers only have the right to challenge the deadline by which a problem must be resolved. </a:t>
            </a:r>
          </a:p>
          <a:p>
            <a:pPr marL="171450" lvl="0" indent="-171450">
              <a:spcBef>
                <a:spcPts val="0"/>
              </a:spcBef>
              <a:spcAft>
                <a:spcPts val="6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Appeals of citations are heard by the independent Occupational Safety and Health Review Commission (OSHRC).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13</a:t>
            </a:fld>
            <a:endParaRPr lang="en-US" altLang="en-US" dirty="0"/>
          </a:p>
        </p:txBody>
      </p:sp>
    </p:spTree>
    <p:extLst>
      <p:ext uri="{BB962C8B-B14F-4D97-AF65-F5344CB8AC3E}">
        <p14:creationId xmlns:p14="http://schemas.microsoft.com/office/powerpoint/2010/main" val="16916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To prove that a violation has occurred, OSHA has to prove four elements:</a:t>
            </a:r>
            <a:endParaRPr lang="en-US" sz="1100" kern="1200" dirty="0">
              <a:solidFill>
                <a:schemeClr val="tx1"/>
              </a:solidFill>
              <a:effectLst/>
              <a:latin typeface="+mn-lt"/>
              <a:ea typeface="ＭＳ Ｐゴシック" charset="0"/>
              <a:cs typeface="+mn-cs"/>
            </a:endParaRPr>
          </a:p>
          <a:p>
            <a:pPr lvl="1"/>
            <a:r>
              <a:rPr lang="en-US" sz="1200" kern="1200" dirty="0">
                <a:solidFill>
                  <a:schemeClr val="tx1"/>
                </a:solidFill>
                <a:effectLst/>
                <a:latin typeface="+mn-lt"/>
                <a:ea typeface="ＭＳ Ｐゴシック" charset="0"/>
                <a:cs typeface="+mn-cs"/>
              </a:rPr>
              <a:t>--That an applicable standard exists</a:t>
            </a:r>
            <a:endParaRPr lang="en-US" sz="1100" kern="1200" dirty="0">
              <a:solidFill>
                <a:schemeClr val="tx1"/>
              </a:solidFill>
              <a:effectLst/>
              <a:latin typeface="+mn-lt"/>
              <a:ea typeface="ＭＳ Ｐゴシック" charset="0"/>
              <a:cs typeface="+mn-cs"/>
            </a:endParaRPr>
          </a:p>
          <a:p>
            <a:pPr lvl="1"/>
            <a:r>
              <a:rPr lang="en-US" sz="1200" kern="1200" dirty="0">
                <a:solidFill>
                  <a:schemeClr val="tx1"/>
                </a:solidFill>
                <a:effectLst/>
                <a:latin typeface="+mn-lt"/>
                <a:ea typeface="ＭＳ Ｐゴシック" charset="0"/>
                <a:cs typeface="+mn-cs"/>
              </a:rPr>
              <a:t>--That a hazard existed </a:t>
            </a:r>
            <a:endParaRPr lang="en-US" sz="1100" kern="1200" dirty="0">
              <a:solidFill>
                <a:schemeClr val="tx1"/>
              </a:solidFill>
              <a:effectLst/>
              <a:latin typeface="+mn-lt"/>
              <a:ea typeface="ＭＳ Ｐゴシック" charset="0"/>
              <a:cs typeface="+mn-cs"/>
            </a:endParaRPr>
          </a:p>
          <a:p>
            <a:pPr lvl="1"/>
            <a:r>
              <a:rPr lang="en-US" sz="1200" kern="1200" dirty="0">
                <a:solidFill>
                  <a:schemeClr val="tx1"/>
                </a:solidFill>
                <a:effectLst/>
                <a:latin typeface="+mn-lt"/>
                <a:ea typeface="ＭＳ Ｐゴシック" charset="0"/>
                <a:cs typeface="+mn-cs"/>
              </a:rPr>
              <a:t>--That an employee was exposed to the hazard, and </a:t>
            </a:r>
            <a:endParaRPr lang="en-US" sz="1100" kern="1200" dirty="0">
              <a:solidFill>
                <a:schemeClr val="tx1"/>
              </a:solidFill>
              <a:effectLst/>
              <a:latin typeface="+mn-lt"/>
              <a:ea typeface="ＭＳ Ｐゴシック" charset="0"/>
              <a:cs typeface="+mn-cs"/>
            </a:endParaRPr>
          </a:p>
          <a:p>
            <a:pPr lvl="1"/>
            <a:r>
              <a:rPr lang="en-US" sz="1200" kern="1200" dirty="0">
                <a:solidFill>
                  <a:schemeClr val="tx1"/>
                </a:solidFill>
                <a:effectLst/>
                <a:latin typeface="+mn-lt"/>
                <a:ea typeface="ＭＳ Ｐゴシック" charset="0"/>
                <a:cs typeface="+mn-cs"/>
              </a:rPr>
              <a:t>--That the employer knew, or should have known of the violation.  </a:t>
            </a:r>
            <a:endParaRPr lang="en-US" sz="1100" kern="1200" dirty="0">
              <a:solidFill>
                <a:schemeClr val="tx1"/>
              </a:solidFill>
              <a:effectLst/>
              <a:latin typeface="+mn-lt"/>
              <a:ea typeface="ＭＳ Ｐゴシック" charset="0"/>
              <a:cs typeface="+mn-cs"/>
            </a:endParaRPr>
          </a:p>
          <a:p>
            <a:r>
              <a:rPr lang="en-US" sz="1200" b="1" kern="1200" dirty="0">
                <a:solidFill>
                  <a:schemeClr val="tx1"/>
                </a:solidFill>
                <a:effectLst/>
                <a:latin typeface="+mn-lt"/>
                <a:ea typeface="ＭＳ Ｐゴシック" charset="0"/>
                <a:cs typeface="+mn-cs"/>
              </a:rPr>
              <a:t> </a:t>
            </a:r>
            <a:endParaRPr lang="en-US" sz="11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Citations are reviewed and issued at the Area Office Level. However, some types of citations or inspection scenarios might require a higher level of review.</a:t>
            </a:r>
            <a:endParaRPr lang="en-US" sz="1100" kern="1200" dirty="0">
              <a:solidFill>
                <a:schemeClr val="tx1"/>
              </a:solidFill>
              <a:effectLst/>
              <a:latin typeface="+mn-lt"/>
              <a:ea typeface="ＭＳ Ｐゴシック" charset="0"/>
              <a:cs typeface="+mn-cs"/>
            </a:endParaRPr>
          </a:p>
          <a:p>
            <a:pPr marL="171450" indent="-171450">
              <a:buFont typeface="Arial" panose="020B0604020202020204" pitchFamily="34" charset="0"/>
              <a:buChar char="•"/>
            </a:pPr>
            <a:endParaRPr lang="en-US" sz="11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OSHA has six months to issue a citation.</a:t>
            </a:r>
            <a:endParaRPr lang="en-US" sz="1100" kern="1200" dirty="0">
              <a:solidFill>
                <a:schemeClr val="tx1"/>
              </a:solidFill>
              <a:effectLst/>
              <a:latin typeface="+mn-lt"/>
              <a:ea typeface="ＭＳ Ｐゴシック" charset="0"/>
              <a:cs typeface="+mn-cs"/>
            </a:endParaRPr>
          </a:p>
          <a:p>
            <a:r>
              <a:rPr lang="en-US" sz="1200" kern="1200" dirty="0">
                <a:solidFill>
                  <a:schemeClr val="tx1"/>
                </a:solidFill>
                <a:effectLst/>
                <a:latin typeface="+mn-lt"/>
                <a:ea typeface="ＭＳ Ｐゴシック" charset="0"/>
                <a:cs typeface="+mn-cs"/>
              </a:rPr>
              <a:t> </a:t>
            </a:r>
            <a:endParaRPr lang="en-US" sz="1100" kern="1200" dirty="0">
              <a:solidFill>
                <a:schemeClr val="tx1"/>
              </a:solidFill>
              <a:effectLst/>
              <a:latin typeface="+mn-lt"/>
              <a:ea typeface="ＭＳ Ｐゴシック" charset="0"/>
              <a:cs typeface="+mn-cs"/>
            </a:endParaRPr>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14</a:t>
            </a:fld>
            <a:endParaRPr lang="en-US" altLang="en-US" dirty="0"/>
          </a:p>
        </p:txBody>
      </p:sp>
    </p:spTree>
    <p:extLst>
      <p:ext uri="{BB962C8B-B14F-4D97-AF65-F5344CB8AC3E}">
        <p14:creationId xmlns:p14="http://schemas.microsoft.com/office/powerpoint/2010/main" val="271505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lvl="0" indent="0">
              <a:spcBef>
                <a:spcPts val="0"/>
              </a:spcBef>
              <a:buFont typeface="Arial" panose="020B0604020202020204" pitchFamily="34" charset="0"/>
              <a:buNone/>
            </a:pPr>
            <a:r>
              <a:rPr lang="en-US" sz="1050" kern="1200" dirty="0">
                <a:solidFill>
                  <a:schemeClr val="tx1"/>
                </a:solidFill>
                <a:effectLst/>
                <a:latin typeface="+mn-lt"/>
                <a:ea typeface="ＭＳ Ｐゴシック" charset="0"/>
                <a:cs typeface="+mn-cs"/>
              </a:rPr>
              <a:t>There are five main types of violations issued by OSHA.  They are serious, other-than-serious, repeated, willful, and failure to abate. Let’s walk through each of those. </a:t>
            </a:r>
          </a:p>
          <a:p>
            <a:pPr marL="0" indent="0">
              <a:spcBef>
                <a:spcPts val="0"/>
              </a:spcBef>
              <a:buFont typeface="Arial" panose="020B0604020202020204" pitchFamily="34" charset="0"/>
              <a:buNone/>
            </a:pPr>
            <a:endParaRPr lang="en-US" sz="1050" u="sng" kern="1200" dirty="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a:solidFill>
                  <a:schemeClr val="tx1"/>
                </a:solidFill>
                <a:effectLst/>
                <a:latin typeface="+mn-lt"/>
                <a:ea typeface="ＭＳ Ｐゴシック" charset="0"/>
                <a:cs typeface="+mn-cs"/>
              </a:rPr>
              <a:t>Other-than-Serious Violations</a:t>
            </a:r>
            <a:endParaRPr lang="en-US" sz="1050" kern="1200" dirty="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Other-than-Serious violations are issued when the most likely result from a hazardous condition would probably not be death or serious physical harm.  These violations would, however, have a direct and immediate impact on the safety and health of employees.</a:t>
            </a:r>
          </a:p>
          <a:p>
            <a:pPr marL="0" indent="0">
              <a:spcBef>
                <a:spcPts val="0"/>
              </a:spcBef>
              <a:buFont typeface="Arial" panose="020B0604020202020204" pitchFamily="34" charset="0"/>
              <a:buNone/>
            </a:pPr>
            <a:endParaRPr lang="en-US" sz="1050" u="sng" kern="1200" dirty="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a:solidFill>
                  <a:schemeClr val="tx1"/>
                </a:solidFill>
                <a:effectLst/>
                <a:latin typeface="+mn-lt"/>
                <a:ea typeface="ＭＳ Ｐゴシック" charset="0"/>
                <a:cs typeface="+mn-cs"/>
              </a:rPr>
              <a:t>Serious Violations </a:t>
            </a:r>
            <a:endParaRPr lang="en-US" sz="1050" kern="1200" dirty="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Serious violations are issued if it is probable that </a:t>
            </a:r>
            <a:r>
              <a:rPr lang="en-US" sz="1050" u="sng" kern="1200" dirty="0">
                <a:solidFill>
                  <a:schemeClr val="tx1"/>
                </a:solidFill>
                <a:effectLst/>
                <a:latin typeface="+mn-lt"/>
                <a:ea typeface="ＭＳ Ｐゴシック" charset="0"/>
                <a:cs typeface="+mn-cs"/>
              </a:rPr>
              <a:t>death or serious physical harm </a:t>
            </a:r>
            <a:r>
              <a:rPr lang="en-US" sz="1050" kern="1200" dirty="0">
                <a:solidFill>
                  <a:schemeClr val="tx1"/>
                </a:solidFill>
                <a:effectLst/>
                <a:latin typeface="+mn-lt"/>
                <a:ea typeface="ＭＳ Ｐゴシック" charset="0"/>
                <a:cs typeface="+mn-cs"/>
              </a:rPr>
              <a:t>could result. </a:t>
            </a:r>
          </a:p>
          <a:p>
            <a:pPr marL="171450" lvl="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A determination must also be made that it is a recognized hazard. This is often determined on the basis of employer or industry recognition of the hazard.</a:t>
            </a:r>
          </a:p>
          <a:p>
            <a:pPr marL="0" indent="0">
              <a:spcBef>
                <a:spcPts val="0"/>
              </a:spcBef>
              <a:buFont typeface="Arial" panose="020B0604020202020204" pitchFamily="34" charset="0"/>
              <a:buNone/>
            </a:pPr>
            <a:endParaRPr lang="en-US" sz="1050" u="sng" kern="1200" dirty="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a:solidFill>
                  <a:schemeClr val="tx1"/>
                </a:solidFill>
                <a:effectLst/>
                <a:latin typeface="+mn-lt"/>
                <a:ea typeface="ＭＳ Ｐゴシック" charset="0"/>
                <a:cs typeface="+mn-cs"/>
              </a:rPr>
              <a:t>Repeated Violations</a:t>
            </a:r>
            <a:endParaRPr lang="en-US" sz="1050" kern="1200" dirty="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Repeated violations are issued if an employer has been cited previously for the same or a substantially similar hazard. </a:t>
            </a:r>
          </a:p>
          <a:p>
            <a:pPr marL="171450" lvl="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This only applies if the previous citation has become a final order. A citation may become a final order when an employer does not contest the citation, or by a court decision or settlement. </a:t>
            </a:r>
          </a:p>
          <a:p>
            <a:pPr marL="171450" lvl="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The previous citation must have become a final order </a:t>
            </a:r>
            <a:r>
              <a:rPr lang="en-US" sz="1050" i="1" kern="1200" dirty="0">
                <a:solidFill>
                  <a:schemeClr val="tx1"/>
                </a:solidFill>
                <a:effectLst/>
                <a:latin typeface="+mn-lt"/>
                <a:ea typeface="ＭＳ Ｐゴシック" charset="0"/>
                <a:cs typeface="+mn-cs"/>
              </a:rPr>
              <a:t>before </a:t>
            </a:r>
            <a:r>
              <a:rPr lang="en-US" sz="1050" kern="1200" dirty="0">
                <a:solidFill>
                  <a:schemeClr val="tx1"/>
                </a:solidFill>
                <a:effectLst/>
                <a:latin typeface="+mn-lt"/>
                <a:ea typeface="ＭＳ Ｐゴシック" charset="0"/>
                <a:cs typeface="+mn-cs"/>
              </a:rPr>
              <a:t>the occurrence or observation of the second violation. </a:t>
            </a:r>
          </a:p>
          <a:p>
            <a:pPr marL="0" indent="0">
              <a:spcBef>
                <a:spcPts val="0"/>
              </a:spcBef>
              <a:buFont typeface="Arial" panose="020B0604020202020204" pitchFamily="34" charset="0"/>
              <a:buNone/>
            </a:pPr>
            <a:endParaRPr lang="en-US" sz="1050" u="sng" kern="1200" dirty="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a:solidFill>
                  <a:schemeClr val="tx1"/>
                </a:solidFill>
                <a:effectLst/>
                <a:latin typeface="+mn-lt"/>
                <a:ea typeface="ＭＳ Ｐゴシック" charset="0"/>
                <a:cs typeface="+mn-cs"/>
              </a:rPr>
              <a:t>Willful Violations</a:t>
            </a:r>
            <a:endParaRPr lang="en-US" sz="1050" kern="1200" dirty="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Willful violations are issued when an employer has demonstrated either intentional disregard for the law, or plain indifference to worker safety and health. </a:t>
            </a:r>
          </a:p>
          <a:p>
            <a:pPr marL="0" indent="0">
              <a:spcBef>
                <a:spcPts val="0"/>
              </a:spcBef>
              <a:buFont typeface="Arial" panose="020B0604020202020204" pitchFamily="34" charset="0"/>
              <a:buNone/>
            </a:pPr>
            <a:endParaRPr lang="en-US" sz="1050" u="sng" kern="1200" dirty="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a:solidFill>
                  <a:schemeClr val="tx1"/>
                </a:solidFill>
                <a:effectLst/>
                <a:latin typeface="+mn-lt"/>
                <a:ea typeface="ＭＳ Ｐゴシック" charset="0"/>
                <a:cs typeface="+mn-cs"/>
              </a:rPr>
              <a:t>Failure to Abate Violations</a:t>
            </a:r>
            <a:endParaRPr lang="en-US" sz="1050" kern="1200" dirty="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Failure to abate violations are issued when a previously cited violation has not been corrected. </a:t>
            </a:r>
          </a:p>
          <a:p>
            <a:pPr marL="171450" indent="-171450">
              <a:spcBef>
                <a:spcPts val="0"/>
              </a:spcBef>
              <a:buFont typeface="Arial" panose="020B0604020202020204" pitchFamily="34" charset="0"/>
              <a:buChar char="•"/>
            </a:pPr>
            <a:r>
              <a:rPr lang="en-US" sz="1050" kern="1200" dirty="0">
                <a:solidFill>
                  <a:schemeClr val="tx1"/>
                </a:solidFill>
                <a:effectLst/>
                <a:latin typeface="+mn-lt"/>
                <a:ea typeface="ＭＳ Ｐゴシック" charset="0"/>
                <a:cs typeface="+mn-cs"/>
              </a:rPr>
              <a:t>However, if the violation was corrected, but later reoccurs, the subsequent violation is not considered a failure to abate.  It would be deemed a repeated violation.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15</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83479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PRELIMINARY list of the top 10 most frequently cited standards following inspections of worksites by federal OSHA in FY 2022. It is based on OIS data pulled 1-11-2023 and will almost certainly change. </a:t>
            </a:r>
            <a:r>
              <a:rPr lang="en-US" baseline="0" dirty="0"/>
              <a:t>Inspection data for FY 2022 will not be considered final until April 2023. </a:t>
            </a:r>
            <a:r>
              <a:rPr lang="en-US" dirty="0"/>
              <a:t> So far, though, it is the same 10 standards as it was in FY 2021, just in a different order.</a:t>
            </a:r>
            <a:endParaRPr lang="en-US" dirty="0">
              <a:solidFill>
                <a:srgbClr val="FF0000"/>
              </a:solidFill>
            </a:endParaRPr>
          </a:p>
          <a:p>
            <a:endParaRPr lang="en-US"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a:t>
            </a:r>
            <a:r>
              <a:rPr lang="en-US" b="1" dirty="0">
                <a:solidFill>
                  <a:srgbClr val="FF0000"/>
                </a:solidFill>
              </a:rPr>
              <a:t>Note to presenters</a:t>
            </a:r>
            <a:r>
              <a:rPr lang="en-US" dirty="0"/>
              <a:t>:</a:t>
            </a:r>
            <a:r>
              <a:rPr lang="en-US" baseline="0" dirty="0"/>
              <a:t>. </a:t>
            </a:r>
            <a:r>
              <a:rPr lang="en-US" dirty="0"/>
              <a:t>More detailed PPTs on Top 10 Violations in various industries are</a:t>
            </a:r>
            <a:r>
              <a:rPr lang="en-US" baseline="0" dirty="0"/>
              <a:t> available on the O drive under DCSP/CAS Resources/Presentations/Top 10 Violations/.]</a:t>
            </a:r>
            <a:endParaRPr lang="en-US" dirty="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16</a:t>
            </a:fld>
            <a:endParaRPr lang="en-US" dirty="0"/>
          </a:p>
        </p:txBody>
      </p:sp>
    </p:spTree>
    <p:extLst>
      <p:ext uri="{BB962C8B-B14F-4D97-AF65-F5344CB8AC3E}">
        <p14:creationId xmlns:p14="http://schemas.microsoft.com/office/powerpoint/2010/main" val="42890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PRELMINARY list of the top 10 most frequently cited OSHA</a:t>
            </a:r>
            <a:r>
              <a:rPr lang="en-US" baseline="0" dirty="0"/>
              <a:t> standards during inspections of construction worksites in FY 2022.</a:t>
            </a:r>
          </a:p>
          <a:p>
            <a:endParaRPr lang="en-US"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a:t>
            </a:r>
            <a:r>
              <a:rPr lang="en-US" b="1" dirty="0">
                <a:solidFill>
                  <a:srgbClr val="FF0000"/>
                </a:solidFill>
              </a:rPr>
              <a:t>Note to presenters</a:t>
            </a:r>
            <a:r>
              <a:rPr lang="en-US" dirty="0"/>
              <a:t>:  This list is </a:t>
            </a:r>
            <a:r>
              <a:rPr lang="en-US" baseline="0" dirty="0"/>
              <a:t>based on data pulled from OIS on 01/11/2023 (OIS Standards Cited Report: All Fed RIDS, Industry Sector: Construction, Issuance Dates: 10/1/2021-9/30/2022; Std Part and Sect) and is subject to change.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More detailed PPTs on Top 10 Violations in various industries are</a:t>
            </a:r>
            <a:r>
              <a:rPr lang="en-US" baseline="0" dirty="0"/>
              <a:t> available on the O drive under DCSP/CAS Resources/Presentations/Top 10 Violations/.]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17</a:t>
            </a:fld>
            <a:endParaRPr lang="en-US" dirty="0"/>
          </a:p>
        </p:txBody>
      </p:sp>
    </p:spTree>
    <p:extLst>
      <p:ext uri="{BB962C8B-B14F-4D97-AF65-F5344CB8AC3E}">
        <p14:creationId xmlns:p14="http://schemas.microsoft.com/office/powerpoint/2010/main" val="1950295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 preliminary</a:t>
            </a:r>
            <a:r>
              <a:rPr lang="en-US" baseline="0" dirty="0"/>
              <a:t> </a:t>
            </a:r>
            <a:r>
              <a:rPr lang="en-US" dirty="0"/>
              <a:t>list of the top 10 most frequently cited standards following inspections of general industry worksites by federal OSHA in FY 2021.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OSHA uses the term "general industry" to refer to all industries not included in agriculture, construction or maritime. </a:t>
            </a:r>
          </a:p>
          <a:p>
            <a:endParaRPr lang="en-US" sz="1200" b="0" i="0" kern="1200" dirty="0">
              <a:solidFill>
                <a:schemeClr val="tx1"/>
              </a:solidFill>
              <a:effectLst/>
              <a:latin typeface="+mn-lt"/>
              <a:ea typeface="+mn-ea"/>
              <a:cs typeface="+mn-cs"/>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Final FY 2022 numbers are not available until  April 2023. This top 10 list is based on data pulled 01/11/2023 (OIS Standards Cited Report: All Fed RIDS, Industry Sector: General Industry, Issuance Dates: 10/1/2020-9/30/2021, Standard Level: Std Part and Sect)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F4D614-0816-4155-8781-76D9B2524AB5}" type="slidenum">
              <a:rPr lang="en-US" smtClean="0"/>
              <a:t>18</a:t>
            </a:fld>
            <a:endParaRPr lang="en-US" dirty="0"/>
          </a:p>
        </p:txBody>
      </p:sp>
    </p:spTree>
    <p:extLst>
      <p:ext uri="{BB962C8B-B14F-4D97-AF65-F5344CB8AC3E}">
        <p14:creationId xmlns:p14="http://schemas.microsoft.com/office/powerpoint/2010/main" val="59550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t>
            </a:r>
            <a:r>
              <a:rPr lang="en-US" altLang="en-US" b="1" dirty="0"/>
              <a:t>Note to presenters</a:t>
            </a:r>
            <a:r>
              <a:rPr lang="en-US" altLang="en-US" dirty="0"/>
              <a:t>:  For a PPT on OSHA’s penalty levels,</a:t>
            </a:r>
            <a:r>
              <a:rPr lang="en-US" altLang="en-US" baseline="0" dirty="0"/>
              <a:t> see the O drive at DCSP/CAS Resources/Presentations/Penalties/.]</a:t>
            </a:r>
            <a:endParaRPr lang="en-US" altLang="en-US" dirty="0"/>
          </a:p>
          <a:p>
            <a:endParaRPr lang="en-US" dirty="0"/>
          </a:p>
          <a:p>
            <a:r>
              <a:rPr lang="en-US" sz="1200" b="0" i="0" kern="1200" dirty="0">
                <a:solidFill>
                  <a:schemeClr val="tx1"/>
                </a:solidFill>
                <a:effectLst/>
                <a:latin typeface="+mn-lt"/>
                <a:ea typeface="ＭＳ Ｐゴシック" charset="0"/>
                <a:cs typeface="+mn-cs"/>
              </a:rPr>
              <a:t>Below are the maximum penalty amounts, with the annual adjustment for inflation, that may be assessed after Jan. 15, 2023.</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19</a:t>
            </a:fld>
            <a:endParaRPr lang="en-US" dirty="0"/>
          </a:p>
        </p:txBody>
      </p:sp>
    </p:spTree>
    <p:extLst>
      <p:ext uri="{BB962C8B-B14F-4D97-AF65-F5344CB8AC3E}">
        <p14:creationId xmlns:p14="http://schemas.microsoft.com/office/powerpoint/2010/main" val="2082188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When setting a penalty, OSHA begins with the maximum penalty, then makes adjustments based on a variety of factors.</a:t>
            </a:r>
          </a:p>
          <a:p>
            <a:pPr marL="17145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The Agency generally reduces penalties for small employers, those acting in good faith, and employers with no recent citations.  </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A 10% reduction may be given for employers who were inspected within the last five years with no serious violations.  However, the penalty can be increased by 10% for companies that have been issued serious citations within the past five years.</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A reduction of either 15% or 25% can be given to companies who demonstrate a good faith effort to address safety and health issues in the workplace.   </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And a reduction can be given for the company’s size (number of employees), up to 70% for companies with fewer than 11 employees.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20</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212055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The OSH Act also provides for a criminal penalty of up to six months in prison and a $10,000</a:t>
            </a:r>
            <a:r>
              <a:rPr lang="en-US" sz="1100" kern="1200" baseline="30000" dirty="0">
                <a:solidFill>
                  <a:schemeClr val="tx1"/>
                </a:solidFill>
                <a:effectLst/>
                <a:latin typeface="+mn-lt"/>
                <a:ea typeface="ＭＳ Ｐゴシック" charset="0"/>
                <a:cs typeface="+mn-cs"/>
              </a:rPr>
              <a:t> </a:t>
            </a:r>
            <a:r>
              <a:rPr lang="en-US" sz="1100" kern="1200" dirty="0">
                <a:solidFill>
                  <a:schemeClr val="tx1"/>
                </a:solidFill>
                <a:effectLst/>
                <a:latin typeface="+mn-lt"/>
                <a:ea typeface="ＭＳ Ｐゴシック" charset="0"/>
                <a:cs typeface="+mn-cs"/>
              </a:rPr>
              <a:t>fine if an employer’s willful violation of an OSHA standard causes the death of an employee. </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When employers willfully neglect their responsibilities, OSHA responds with strong, decisive actions – including criminal referrals to the U.S. Department of Justice.  </a:t>
            </a:r>
          </a:p>
          <a:p>
            <a:pPr marL="171450" lvl="0" indent="-171450">
              <a:spcBef>
                <a:spcPts val="0"/>
              </a:spcBef>
              <a:spcAft>
                <a:spcPts val="0"/>
              </a:spcAft>
              <a:buFont typeface="Arial" panose="020B0604020202020204" pitchFamily="34" charset="0"/>
              <a:buChar char="•"/>
            </a:pPr>
            <a:r>
              <a:rPr lang="en-US" sz="1100" kern="1200" dirty="0">
                <a:solidFill>
                  <a:schemeClr val="tx1"/>
                </a:solidFill>
                <a:effectLst/>
                <a:latin typeface="+mn-lt"/>
                <a:ea typeface="ＭＳ Ｐゴシック" charset="0"/>
                <a:cs typeface="+mn-cs"/>
              </a:rPr>
              <a:t>To obtain a conviction, there must be proof beyond a reasonable doubt that: </a:t>
            </a:r>
          </a:p>
          <a:p>
            <a:pPr lvl="1">
              <a:spcBef>
                <a:spcPts val="0"/>
              </a:spcBef>
              <a:spcAft>
                <a:spcPts val="0"/>
              </a:spcAft>
            </a:pPr>
            <a:r>
              <a:rPr lang="en-US" sz="1100" kern="1200" dirty="0">
                <a:solidFill>
                  <a:schemeClr val="tx1"/>
                </a:solidFill>
                <a:effectLst/>
                <a:latin typeface="+mn-lt"/>
                <a:ea typeface="ＭＳ Ｐゴシック" charset="0"/>
                <a:cs typeface="+mn-cs"/>
              </a:rPr>
              <a:t>--the employer is engaged in a business affecting commerce; </a:t>
            </a:r>
          </a:p>
          <a:p>
            <a:pPr lvl="1">
              <a:spcBef>
                <a:spcPts val="0"/>
              </a:spcBef>
              <a:spcAft>
                <a:spcPts val="0"/>
              </a:spcAft>
            </a:pPr>
            <a:r>
              <a:rPr lang="en-US" sz="1100" kern="1200" dirty="0">
                <a:solidFill>
                  <a:schemeClr val="tx1"/>
                </a:solidFill>
                <a:effectLst/>
                <a:latin typeface="+mn-lt"/>
                <a:ea typeface="ＭＳ Ｐゴシック" charset="0"/>
                <a:cs typeface="+mn-cs"/>
              </a:rPr>
              <a:t>--the employer violated a regulatory standard promulgated under the OSH Act;</a:t>
            </a:r>
          </a:p>
          <a:p>
            <a:pPr lvl="1">
              <a:spcBef>
                <a:spcPts val="0"/>
              </a:spcBef>
              <a:spcAft>
                <a:spcPts val="0"/>
              </a:spcAft>
            </a:pPr>
            <a:r>
              <a:rPr lang="en-US" sz="1100" kern="1200" dirty="0">
                <a:solidFill>
                  <a:schemeClr val="tx1"/>
                </a:solidFill>
                <a:effectLst/>
                <a:latin typeface="+mn-lt"/>
                <a:ea typeface="ＭＳ Ｐゴシック" charset="0"/>
                <a:cs typeface="+mn-cs"/>
              </a:rPr>
              <a:t>--that the violation was willfully committed; and </a:t>
            </a:r>
          </a:p>
          <a:p>
            <a:pPr lvl="1">
              <a:spcBef>
                <a:spcPts val="0"/>
              </a:spcBef>
              <a:spcAft>
                <a:spcPts val="1200"/>
              </a:spcAft>
            </a:pPr>
            <a:r>
              <a:rPr lang="en-US" sz="1100" kern="1200" dirty="0">
                <a:solidFill>
                  <a:schemeClr val="tx1"/>
                </a:solidFill>
                <a:effectLst/>
                <a:latin typeface="+mn-lt"/>
                <a:ea typeface="ＭＳ Ｐゴシック" charset="0"/>
                <a:cs typeface="+mn-cs"/>
              </a:rPr>
              <a:t>--that the violation was a direct cause of an employee’s death.</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In December 2015, the U.S. Department of Labor and the U.S. Department of Justice entered into a Memorandum of Understanding (MOU) to increase the frequency and effectiveness of criminal prosecutions. </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The agreement establishes a process and framework for notification, consultation, and coordination between the two Departments.</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As a result, the Department of Justice has directed U.S. attorneys to more aggressively consider criminal referrals from the Department of Labor.  </a:t>
            </a:r>
          </a:p>
          <a:p>
            <a:pPr marL="171450" lvl="0" indent="-171450">
              <a:spcBef>
                <a:spcPts val="0"/>
              </a:spcBef>
              <a:spcAft>
                <a:spcPts val="1200"/>
              </a:spcAft>
              <a:buFont typeface="Arial" panose="020B0604020202020204" pitchFamily="34" charset="0"/>
              <a:buChar char="•"/>
            </a:pPr>
            <a:r>
              <a:rPr lang="en-US" sz="1100" kern="1200" dirty="0">
                <a:solidFill>
                  <a:schemeClr val="tx1"/>
                </a:solidFill>
                <a:effectLst/>
                <a:latin typeface="+mn-lt"/>
                <a:ea typeface="ＭＳ Ｐゴシック" charset="0"/>
                <a:cs typeface="+mn-cs"/>
              </a:rPr>
              <a:t>U.S. attorneys also consider prosecution for false statements, retaliating against a witness, destruction or falsification of records, and other actions. Sanctions for these violations include criminal sentences of up to 20 years per charge, and penalties of $250,000 against individuals and $500,000 against corporations.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21</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157926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OSHA’S CONTINUING MISSION</a:t>
            </a:r>
          </a:p>
          <a:p>
            <a:pPr marL="171450" indent="-171450">
              <a:buFont typeface="Arial" panose="020B0604020202020204" pitchFamily="34" charset="0"/>
              <a:buChar char="•"/>
            </a:pPr>
            <a:r>
              <a:rPr lang="en-US" dirty="0"/>
              <a:t>Over</a:t>
            </a:r>
            <a:r>
              <a:rPr lang="en-US" baseline="0" dirty="0"/>
              <a:t> the past several decades, OSHA and its partners have worked to dramatically reduce the number of workplace injuries and illnesses. </a:t>
            </a:r>
          </a:p>
          <a:p>
            <a:pPr marL="171450" indent="-171450">
              <a:buFont typeface="Arial" panose="020B0604020202020204" pitchFamily="34" charset="0"/>
              <a:buChar char="•"/>
            </a:pPr>
            <a:r>
              <a:rPr lang="en-US" baseline="0" dirty="0"/>
              <a:t>The number of worker fatalities have dropped from an average of 38 workers a day in 1970, to 13 a day in 2020.  </a:t>
            </a:r>
          </a:p>
          <a:p>
            <a:pPr marL="171450" indent="-171450">
              <a:buFont typeface="Arial" panose="020B0604020202020204" pitchFamily="34" charset="0"/>
              <a:buChar char="•"/>
            </a:pPr>
            <a:r>
              <a:rPr lang="en-US" baseline="0" dirty="0"/>
              <a:t>Worker injuries have also declined significantly, from 10.9 incidents per 100 workers in 1972 to 2.9 per 100 in 2020.</a:t>
            </a:r>
          </a:p>
          <a:p>
            <a:pPr marL="171450" indent="-171450">
              <a:buFont typeface="Arial" panose="020B0604020202020204" pitchFamily="34" charset="0"/>
              <a:buChar char="•"/>
            </a:pPr>
            <a:r>
              <a:rPr lang="en-US" baseline="0" dirty="0"/>
              <a:t>These numbers show that we have made great progress, but we still have work to do to reach the ultimate goal of zero worker fatalities, injuries, or illnesses.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a:t>
            </a:fld>
            <a:endParaRPr lang="en-US" dirty="0"/>
          </a:p>
        </p:txBody>
      </p:sp>
    </p:spTree>
    <p:extLst>
      <p:ext uri="{BB962C8B-B14F-4D97-AF65-F5344CB8AC3E}">
        <p14:creationId xmlns:p14="http://schemas.microsoft.com/office/powerpoint/2010/main" val="3080725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mn-cs"/>
              </a:rPr>
              <a:t>ELECTRONICALLY SUBMITTING INJURY AND ILLNESS DATA</a:t>
            </a:r>
            <a:endParaRPr lang="en-US" sz="11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Covered employers must electronically submit data from their OSHA Form 300A to OSHA using OSHA’s Injury Tracking Application.</a:t>
            </a:r>
            <a:endParaRPr lang="en-US" sz="11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This rule applies to—</a:t>
            </a:r>
            <a:endParaRPr lang="en-US" sz="1100" kern="1200" dirty="0">
              <a:solidFill>
                <a:schemeClr val="tx1"/>
              </a:solidFill>
              <a:effectLst/>
              <a:latin typeface="+mn-lt"/>
              <a:ea typeface="ＭＳ Ｐゴシック" charset="0"/>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establishments with 250 or more employees</a:t>
            </a:r>
            <a:r>
              <a:rPr lang="en-US" sz="1200" b="1" kern="1200" dirty="0">
                <a:solidFill>
                  <a:schemeClr val="tx1"/>
                </a:solidFill>
                <a:effectLst/>
                <a:latin typeface="+mn-lt"/>
                <a:ea typeface="ＭＳ Ｐゴシック" charset="0"/>
                <a:cs typeface="+mn-cs"/>
              </a:rPr>
              <a:t> </a:t>
            </a:r>
            <a:r>
              <a:rPr lang="en-US" sz="1200" kern="1200" dirty="0">
                <a:solidFill>
                  <a:schemeClr val="tx1"/>
                </a:solidFill>
                <a:effectLst/>
                <a:latin typeface="+mn-lt"/>
                <a:ea typeface="ＭＳ Ｐゴシック" charset="0"/>
                <a:cs typeface="+mn-cs"/>
              </a:rPr>
              <a:t>that are currently required to keep OSHA injury and illness records, and </a:t>
            </a:r>
            <a:endParaRPr lang="en-US" sz="1100" kern="1200" dirty="0">
              <a:solidFill>
                <a:schemeClr val="tx1"/>
              </a:solidFill>
              <a:effectLst/>
              <a:latin typeface="+mn-lt"/>
              <a:ea typeface="ＭＳ Ｐゴシック" charset="0"/>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establishments with 20-249 employees</a:t>
            </a:r>
            <a:r>
              <a:rPr lang="en-US" sz="1200" b="1" kern="1200" dirty="0">
                <a:solidFill>
                  <a:schemeClr val="tx1"/>
                </a:solidFill>
                <a:effectLst/>
                <a:latin typeface="+mn-lt"/>
                <a:ea typeface="ＭＳ Ｐゴシック" charset="0"/>
                <a:cs typeface="+mn-cs"/>
              </a:rPr>
              <a:t> </a:t>
            </a:r>
            <a:r>
              <a:rPr lang="en-US" sz="1200" kern="1200" dirty="0">
                <a:solidFill>
                  <a:schemeClr val="tx1"/>
                </a:solidFill>
                <a:effectLst/>
                <a:latin typeface="+mn-lt"/>
                <a:ea typeface="ＭＳ Ｐゴシック" charset="0"/>
                <a:cs typeface="+mn-cs"/>
              </a:rPr>
              <a:t>that are classified in certain industries with historically high rates of occupational injuries and illnesses</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22</a:t>
            </a:fld>
            <a:endParaRPr lang="en-US" dirty="0"/>
          </a:p>
        </p:txBody>
      </p:sp>
    </p:spTree>
    <p:extLst>
      <p:ext uri="{BB962C8B-B14F-4D97-AF65-F5344CB8AC3E}">
        <p14:creationId xmlns:p14="http://schemas.microsoft.com/office/powerpoint/2010/main" val="563535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WORKER</a:t>
            </a:r>
            <a:r>
              <a:rPr lang="en-US" b="1" baseline="0" dirty="0"/>
              <a:t> RIGHTS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Protecting workers means not only complying with regulations. Workers also have a legal right to raise safety and health concerns on the job without fear of retaliation. </a:t>
            </a:r>
            <a:endParaRPr lang="en-US" sz="11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Among other protections, workers have the right to—  </a:t>
            </a:r>
            <a:endParaRPr lang="en-US" sz="1100" kern="1200" dirty="0">
              <a:solidFill>
                <a:schemeClr val="tx1"/>
              </a:solidFill>
              <a:effectLst/>
              <a:latin typeface="+mn-lt"/>
              <a:ea typeface="ＭＳ Ｐゴシック" charset="0"/>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report unsafe working conditions to their managers and to OSHA; </a:t>
            </a:r>
            <a:endParaRPr lang="en-US" sz="1100" kern="1200" dirty="0">
              <a:solidFill>
                <a:schemeClr val="tx1"/>
              </a:solidFill>
              <a:effectLst/>
              <a:latin typeface="+mn-lt"/>
              <a:ea typeface="ＭＳ Ｐゴシック" charset="0"/>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assist in an OSHA investigation; and </a:t>
            </a:r>
            <a:endParaRPr lang="en-US" sz="1100" kern="1200" dirty="0">
              <a:solidFill>
                <a:schemeClr val="tx1"/>
              </a:solidFill>
              <a:effectLst/>
              <a:latin typeface="+mn-lt"/>
              <a:ea typeface="ＭＳ Ｐゴシック" charset="0"/>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request Personal Protective Equipment (PPE) and training to make sure that they can do their jobs without exposure to hazards that can cause injury or illness.</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23</a:t>
            </a:fld>
            <a:endParaRPr lang="en-US" dirty="0"/>
          </a:p>
        </p:txBody>
      </p:sp>
    </p:spTree>
    <p:extLst>
      <p:ext uri="{BB962C8B-B14F-4D97-AF65-F5344CB8AC3E}">
        <p14:creationId xmlns:p14="http://schemas.microsoft.com/office/powerpoint/2010/main" val="439142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000"/>
              <a:buFont typeface="Symbol" panose="05050102010706020507" pitchFamily="18" charset="2"/>
              <a:buNone/>
              <a:tabLst>
                <a:tab pos="457200" algn="l"/>
              </a:tabLst>
            </a:pPr>
            <a:r>
              <a:rPr lang="en-US" sz="12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WHISTLEBLOWER PROTECTIONS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It is against the law for employers to discipline or suspend their workers for reporting injuries or exercising other rights—and OSHA enforces this law.</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Retaliation can include reducing pay or hours; firing, laying off or suspending workers; reassignment, discipline, or demotion; threats, harassment, or intimidation; and blacklisting from hiring.</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It is well known that companies with effective safety and health programs actually find it helpful to encourage employees to report their concerns.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Think about it: Would you rather hear about a potential problem from your employee, or from a government inspector?  Or, worse, not hear about it at all, and then suffer a mishap, an injury, or even a fatality?</a:t>
            </a:r>
          </a:p>
          <a:p>
            <a:pPr marL="457200" marR="0">
              <a:lnSpc>
                <a:spcPct val="115000"/>
              </a:lnSpc>
              <a:spcBef>
                <a:spcPts val="0"/>
              </a:spcBef>
              <a:spcAft>
                <a:spcPts val="1200"/>
              </a:spcAft>
            </a:pPr>
            <a:r>
              <a:rPr lang="en-US" sz="12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[Insert your own local whistleblower protection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15000"/>
              </a:lnSpc>
              <a:spcBef>
                <a:spcPts val="0"/>
              </a:spcBef>
              <a:spcAft>
                <a:spcPts val="1200"/>
              </a:spcAft>
              <a:buSzPts val="1000"/>
              <a:buFont typeface="Arial" panose="020B0604020202020204" pitchFamily="34" charset="0"/>
              <a:buChar char="•"/>
              <a:tabLst>
                <a:tab pos="457200" algn="l"/>
              </a:tabLs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When a worker brings a hazard or concern to a supervisor’s attention, the supervisor should welcome the worker’s comment, thank the worker for showing initiative, and, after the hazard has been managed, praise the worker in the presence of others to encourage more worker engagement in finding and fixing problems before workers get hurt.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24</a:t>
            </a:fld>
            <a:endParaRPr lang="en-US" dirty="0"/>
          </a:p>
        </p:txBody>
      </p:sp>
    </p:spTree>
    <p:extLst>
      <p:ext uri="{BB962C8B-B14F-4D97-AF65-F5344CB8AC3E}">
        <p14:creationId xmlns:p14="http://schemas.microsoft.com/office/powerpoint/2010/main" val="157309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25</a:t>
            </a:fld>
            <a:endParaRPr lang="en-US" dirty="0"/>
          </a:p>
        </p:txBody>
      </p:sp>
    </p:spTree>
    <p:extLst>
      <p:ext uri="{BB962C8B-B14F-4D97-AF65-F5344CB8AC3E}">
        <p14:creationId xmlns:p14="http://schemas.microsoft.com/office/powerpoint/2010/main" val="2457409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ct val="130000"/>
            </a:pPr>
            <a:r>
              <a:rPr lang="en-US" sz="1200" dirty="0">
                <a:latin typeface="Times New Roman" pitchFamily="18" charset="0"/>
                <a:cs typeface="Times New Roman" pitchFamily="18" charset="0"/>
              </a:rPr>
              <a:t>OSHA’s Compliance Assistance Specialists (CASs) implement OSHA’s outreach initiatives around</a:t>
            </a:r>
            <a:r>
              <a:rPr lang="en-US" sz="1200" baseline="0" dirty="0">
                <a:latin typeface="Times New Roman" pitchFamily="18" charset="0"/>
                <a:cs typeface="Times New Roman" pitchFamily="18" charset="0"/>
              </a:rPr>
              <a:t> the country.  </a:t>
            </a:r>
          </a:p>
          <a:p>
            <a:pPr eaLnBrk="1" hangingPunct="1">
              <a:buSzPct val="130000"/>
            </a:pPr>
            <a:endParaRPr lang="en-US" sz="1200" baseline="0" dirty="0">
              <a:latin typeface="Times New Roman" pitchFamily="18" charset="0"/>
              <a:cs typeface="Times New Roman" pitchFamily="18" charset="0"/>
            </a:endParaRPr>
          </a:p>
          <a:p>
            <a:pPr eaLnBrk="1" hangingPunct="1">
              <a:buSzPct val="130000"/>
            </a:pPr>
            <a:r>
              <a:rPr lang="en-US" sz="1200" baseline="0" dirty="0">
                <a:latin typeface="Times New Roman" pitchFamily="18" charset="0"/>
                <a:cs typeface="Times New Roman" pitchFamily="18" charset="0"/>
              </a:rPr>
              <a:t>There is one CAS in most OSHA Area Offices.  </a:t>
            </a:r>
            <a:r>
              <a:rPr lang="en-US" sz="1200" dirty="0">
                <a:latin typeface="Times New Roman" pitchFamily="18" charset="0"/>
                <a:cs typeface="Times New Roman" pitchFamily="18" charset="0"/>
              </a:rPr>
              <a:t>A directory of CASs is available on the OSHA webpage.</a:t>
            </a:r>
          </a:p>
          <a:p>
            <a:pPr eaLnBrk="1" hangingPunct="1">
              <a:buSzPct val="130000"/>
            </a:pPr>
            <a:endParaRPr lang="en-US" sz="1200" dirty="0">
              <a:latin typeface="Times New Roman" pitchFamily="18" charset="0"/>
              <a:cs typeface="Times New Roman" pitchFamily="18" charset="0"/>
            </a:endParaRPr>
          </a:p>
          <a:p>
            <a:pPr eaLnBrk="1" hangingPunct="1">
              <a:buSzPct val="130000"/>
            </a:pPr>
            <a:r>
              <a:rPr lang="en-US" sz="1200" dirty="0">
                <a:latin typeface="Times New Roman" pitchFamily="18" charset="0"/>
                <a:cs typeface="Times New Roman" pitchFamily="18" charset="0"/>
              </a:rPr>
              <a:t>Note that CASs do not perform On-site Consultation visits. To request On-site Consultation assistance, contact your state On-site Consultation Project. </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26</a:t>
            </a:fld>
            <a:endParaRPr lang="en-US" dirty="0"/>
          </a:p>
        </p:txBody>
      </p:sp>
    </p:spTree>
    <p:extLst>
      <p:ext uri="{BB962C8B-B14F-4D97-AF65-F5344CB8AC3E}">
        <p14:creationId xmlns:p14="http://schemas.microsoft.com/office/powerpoint/2010/main" val="1059217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OSHA PUBLICATIONS</a:t>
            </a:r>
          </a:p>
          <a:p>
            <a:pPr marL="171450" indent="-171450" eaLnBrk="1" hangingPunct="1">
              <a:spcBef>
                <a:spcPct val="0"/>
              </a:spcBef>
              <a:buFont typeface="Arial" panose="020B0604020202020204" pitchFamily="34" charset="0"/>
              <a:buChar char="•"/>
            </a:pPr>
            <a:r>
              <a:rPr lang="en-US" altLang="en-US" dirty="0"/>
              <a:t>Examining ways to improve the accessibility of information about available resources is a key project for OSHA.  As new products are developed or updates of existing resources occur, a primary consideration is to carefully consider the varied audiences, and how they can best access and use our materials.  </a:t>
            </a:r>
          </a:p>
          <a:p>
            <a:pPr marL="171450" indent="-171450" eaLnBrk="1" hangingPunct="1">
              <a:spcBef>
                <a:spcPct val="0"/>
              </a:spcBef>
              <a:buFont typeface="Arial" panose="020B0604020202020204" pitchFamily="34" charset="0"/>
              <a:buChar char="•"/>
            </a:pPr>
            <a:r>
              <a:rPr lang="en-US" altLang="en-US" dirty="0"/>
              <a:t>This approach applies to all the materials that the agency is creating for including in the web portal.  Please let us know if there are materials you would like to see from us.  Your input is welcome and appreciated; after all, these resources are created to help all of our stakeholders – particularly both employers and workers.</a:t>
            </a:r>
          </a:p>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58875" indent="-230188">
              <a:spcBef>
                <a:spcPct val="30000"/>
              </a:spcBef>
              <a:defRPr sz="1200">
                <a:solidFill>
                  <a:schemeClr val="tx1"/>
                </a:solidFill>
                <a:latin typeface="Calibri" panose="020F0502020204030204" pitchFamily="34" charset="0"/>
              </a:defRPr>
            </a:lvl3pPr>
            <a:lvl4pPr marL="1624013" indent="-230188">
              <a:spcBef>
                <a:spcPct val="30000"/>
              </a:spcBef>
              <a:defRPr sz="1200">
                <a:solidFill>
                  <a:schemeClr val="tx1"/>
                </a:solidFill>
                <a:latin typeface="Calibri" panose="020F0502020204030204" pitchFamily="34" charset="0"/>
              </a:defRPr>
            </a:lvl4pPr>
            <a:lvl5pPr marL="2089150" indent="-230188">
              <a:spcBef>
                <a:spcPct val="30000"/>
              </a:spcBef>
              <a:defRPr sz="1200">
                <a:solidFill>
                  <a:schemeClr val="tx1"/>
                </a:solidFill>
                <a:latin typeface="Calibri" panose="020F0502020204030204" pitchFamily="34" charset="0"/>
              </a:defRPr>
            </a:lvl5pPr>
            <a:lvl6pPr marL="2546350" indent="-230188" eaLnBrk="0" fontAlgn="base" hangingPunct="0">
              <a:spcBef>
                <a:spcPct val="30000"/>
              </a:spcBef>
              <a:spcAft>
                <a:spcPct val="0"/>
              </a:spcAft>
              <a:defRPr sz="1200">
                <a:solidFill>
                  <a:schemeClr val="tx1"/>
                </a:solidFill>
                <a:latin typeface="Calibri" panose="020F0502020204030204" pitchFamily="34" charset="0"/>
              </a:defRPr>
            </a:lvl6pPr>
            <a:lvl7pPr marL="3003550" indent="-230188" eaLnBrk="0" fontAlgn="base" hangingPunct="0">
              <a:spcBef>
                <a:spcPct val="30000"/>
              </a:spcBef>
              <a:spcAft>
                <a:spcPct val="0"/>
              </a:spcAft>
              <a:defRPr sz="1200">
                <a:solidFill>
                  <a:schemeClr val="tx1"/>
                </a:solidFill>
                <a:latin typeface="Calibri" panose="020F0502020204030204" pitchFamily="34" charset="0"/>
              </a:defRPr>
            </a:lvl7pPr>
            <a:lvl8pPr marL="3460750" indent="-230188" eaLnBrk="0" fontAlgn="base" hangingPunct="0">
              <a:spcBef>
                <a:spcPct val="30000"/>
              </a:spcBef>
              <a:spcAft>
                <a:spcPct val="0"/>
              </a:spcAft>
              <a:defRPr sz="1200">
                <a:solidFill>
                  <a:schemeClr val="tx1"/>
                </a:solidFill>
                <a:latin typeface="Calibri" panose="020F0502020204030204" pitchFamily="34" charset="0"/>
              </a:defRPr>
            </a:lvl8pPr>
            <a:lvl9pPr marL="3917950"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A254E-11A6-4DA1-9A46-43045FFAFF33}" type="slidenum">
              <a:rPr lang="en-US" altLang="en-US" smtClean="0">
                <a:latin typeface="Arial" panose="020B0604020202020204" pitchFamily="34" charset="0"/>
              </a:rPr>
              <a:pPr>
                <a:spcBef>
                  <a:spcPct val="0"/>
                </a:spcBef>
              </a:pPr>
              <a:t>27</a:t>
            </a:fld>
            <a:endParaRPr lang="en-US" altLang="en-US" dirty="0">
              <a:latin typeface="Arial" panose="020B0604020202020204" pitchFamily="34" charset="0"/>
            </a:endParaRPr>
          </a:p>
        </p:txBody>
      </p:sp>
    </p:spTree>
    <p:extLst>
      <p:ext uri="{BB962C8B-B14F-4D97-AF65-F5344CB8AC3E}">
        <p14:creationId xmlns:p14="http://schemas.microsoft.com/office/powerpoint/2010/main" val="2068946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
            </a:r>
            <a:r>
              <a:rPr lang="en-US" altLang="en-US" b="1" dirty="0"/>
              <a:t>Note to presenters</a:t>
            </a:r>
            <a:r>
              <a:rPr lang="en-US" altLang="en-US" dirty="0"/>
              <a:t>:  For a PPT on new resources from OSHA and other organizations,</a:t>
            </a:r>
            <a:r>
              <a:rPr lang="en-US" altLang="en-US" baseline="0" dirty="0"/>
              <a:t> see the O drive at DCSP/CAS Resources/Presentations/New OSHA Resources/.]</a:t>
            </a:r>
          </a:p>
          <a:p>
            <a:endParaRPr lang="en-US" baseline="0" dirty="0"/>
          </a:p>
          <a:p>
            <a:r>
              <a:rPr lang="en-US" baseline="0" dirty="0"/>
              <a:t>This webpage includes a continually updated listing of new OSHA resources.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28</a:t>
            </a:fld>
            <a:endParaRPr lang="en-US" dirty="0"/>
          </a:p>
        </p:txBody>
      </p:sp>
    </p:spTree>
    <p:extLst>
      <p:ext uri="{BB962C8B-B14F-4D97-AF65-F5344CB8AC3E}">
        <p14:creationId xmlns:p14="http://schemas.microsoft.com/office/powerpoint/2010/main" val="3622390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Arial" pitchFamily="34" charset="0"/>
                <a:ea typeface="ＭＳ Ｐゴシック" pitchFamily="34" charset="-128"/>
              </a:defRPr>
            </a:lvl1pPr>
            <a:lvl2pPr marL="742914" indent="-285736" eaLnBrk="0" hangingPunct="0">
              <a:defRPr sz="2000">
                <a:solidFill>
                  <a:schemeClr val="tx1"/>
                </a:solidFill>
                <a:latin typeface="Arial" pitchFamily="34" charset="0"/>
                <a:ea typeface="ＭＳ Ｐゴシック" pitchFamily="34" charset="-128"/>
              </a:defRPr>
            </a:lvl2pPr>
            <a:lvl3pPr marL="1142944" indent="-228589" eaLnBrk="0" hangingPunct="0">
              <a:defRPr sz="2000">
                <a:solidFill>
                  <a:schemeClr val="tx1"/>
                </a:solidFill>
                <a:latin typeface="Arial" pitchFamily="34" charset="0"/>
                <a:ea typeface="ＭＳ Ｐゴシック" pitchFamily="34" charset="-128"/>
              </a:defRPr>
            </a:lvl3pPr>
            <a:lvl4pPr marL="1600123" indent="-228589" eaLnBrk="0" hangingPunct="0">
              <a:defRPr sz="2000">
                <a:solidFill>
                  <a:schemeClr val="tx1"/>
                </a:solidFill>
                <a:latin typeface="Arial" pitchFamily="34" charset="0"/>
                <a:ea typeface="ＭＳ Ｐゴシック" pitchFamily="34" charset="-128"/>
              </a:defRPr>
            </a:lvl4pPr>
            <a:lvl5pPr marL="2057301" indent="-228589" eaLnBrk="0" hangingPunct="0">
              <a:defRPr sz="2000">
                <a:solidFill>
                  <a:schemeClr val="tx1"/>
                </a:solidFill>
                <a:latin typeface="Arial" pitchFamily="34" charset="0"/>
                <a:ea typeface="ＭＳ Ｐゴシック" pitchFamily="34" charset="-128"/>
              </a:defRPr>
            </a:lvl5pPr>
            <a:lvl6pPr marL="2514478" indent="-228589" eaLnBrk="0" fontAlgn="base" hangingPunct="0">
              <a:lnSpc>
                <a:spcPct val="90000"/>
              </a:lnSpc>
              <a:spcBef>
                <a:spcPct val="20000"/>
              </a:spcBef>
              <a:spcAft>
                <a:spcPct val="0"/>
              </a:spcAft>
              <a:buSzPct val="80000"/>
              <a:buChar char="–"/>
              <a:defRPr sz="2000">
                <a:solidFill>
                  <a:schemeClr val="tx1"/>
                </a:solidFill>
                <a:latin typeface="Arial" pitchFamily="34" charset="0"/>
                <a:ea typeface="ＭＳ Ｐゴシック" pitchFamily="34" charset="-128"/>
              </a:defRPr>
            </a:lvl6pPr>
            <a:lvl7pPr marL="2971656" indent="-228589" eaLnBrk="0" fontAlgn="base" hangingPunct="0">
              <a:lnSpc>
                <a:spcPct val="90000"/>
              </a:lnSpc>
              <a:spcBef>
                <a:spcPct val="20000"/>
              </a:spcBef>
              <a:spcAft>
                <a:spcPct val="0"/>
              </a:spcAft>
              <a:buSzPct val="80000"/>
              <a:buChar char="–"/>
              <a:defRPr sz="2000">
                <a:solidFill>
                  <a:schemeClr val="tx1"/>
                </a:solidFill>
                <a:latin typeface="Arial" pitchFamily="34" charset="0"/>
                <a:ea typeface="ＭＳ Ｐゴシック" pitchFamily="34" charset="-128"/>
              </a:defRPr>
            </a:lvl7pPr>
            <a:lvl8pPr marL="3428834" indent="-228589" eaLnBrk="0" fontAlgn="base" hangingPunct="0">
              <a:lnSpc>
                <a:spcPct val="90000"/>
              </a:lnSpc>
              <a:spcBef>
                <a:spcPct val="20000"/>
              </a:spcBef>
              <a:spcAft>
                <a:spcPct val="0"/>
              </a:spcAft>
              <a:buSzPct val="80000"/>
              <a:buChar char="–"/>
              <a:defRPr sz="2000">
                <a:solidFill>
                  <a:schemeClr val="tx1"/>
                </a:solidFill>
                <a:latin typeface="Arial" pitchFamily="34" charset="0"/>
                <a:ea typeface="ＭＳ Ｐゴシック" pitchFamily="34" charset="-128"/>
              </a:defRPr>
            </a:lvl8pPr>
            <a:lvl9pPr marL="3886013" indent="-228589" eaLnBrk="0" fontAlgn="base" hangingPunct="0">
              <a:lnSpc>
                <a:spcPct val="90000"/>
              </a:lnSpc>
              <a:spcBef>
                <a:spcPct val="20000"/>
              </a:spcBef>
              <a:spcAft>
                <a:spcPct val="0"/>
              </a:spcAft>
              <a:buSzPct val="80000"/>
              <a:buChar char="–"/>
              <a:defRPr sz="2000">
                <a:solidFill>
                  <a:schemeClr val="tx1"/>
                </a:solidFill>
                <a:latin typeface="Arial" pitchFamily="34" charset="0"/>
                <a:ea typeface="ＭＳ Ｐゴシック" pitchFamily="34" charset="-128"/>
              </a:defRPr>
            </a:lvl9pPr>
          </a:lstStyle>
          <a:p>
            <a:pPr eaLnBrk="1" hangingPunct="1">
              <a:defRPr/>
            </a:pPr>
            <a:fld id="{EEC9F0ED-9EC9-424A-8E98-30F389FFE907}" type="slidenum">
              <a:rPr lang="en-US" sz="1200"/>
              <a:pPr eaLnBrk="1" hangingPunct="1">
                <a:defRPr/>
              </a:pPr>
              <a:t>29</a:t>
            </a:fld>
            <a:endParaRPr lang="en-US" sz="1200" dirty="0"/>
          </a:p>
        </p:txBody>
      </p:sp>
      <p:sp>
        <p:nvSpPr>
          <p:cNvPr id="24579" name="Rectangle 2"/>
          <p:cNvSpPr>
            <a:spLocks noGrp="1" noRot="1" noChangeAspect="1" noChangeArrowheads="1" noTextEdit="1"/>
          </p:cNvSpPr>
          <p:nvPr>
            <p:ph type="sldImg"/>
          </p:nvPr>
        </p:nvSpPr>
        <p:spPr>
          <a:xfrm>
            <a:off x="1752600" y="533400"/>
            <a:ext cx="3946525" cy="2960688"/>
          </a:xfrm>
          <a:ln/>
        </p:spPr>
      </p:sp>
      <p:sp>
        <p:nvSpPr>
          <p:cNvPr id="24580" name="Rectangle 3"/>
          <p:cNvSpPr>
            <a:spLocks noGrp="1" noChangeArrowheads="1"/>
          </p:cNvSpPr>
          <p:nvPr>
            <p:ph type="body" idx="1"/>
          </p:nvPr>
        </p:nvSpPr>
        <p:spPr>
          <a:xfrm>
            <a:off x="685800" y="3581400"/>
            <a:ext cx="5715000" cy="5181600"/>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t>[</a:t>
            </a:r>
            <a:r>
              <a:rPr lang="en-US" altLang="en-US" sz="1400" b="1" dirty="0"/>
              <a:t>Note to presenters</a:t>
            </a:r>
            <a:r>
              <a:rPr lang="en-US" altLang="en-US" sz="1400" dirty="0"/>
              <a:t>:  For a PPT on OSHA’s small business resources,</a:t>
            </a:r>
            <a:r>
              <a:rPr lang="en-US" altLang="en-US" sz="1400" baseline="0" dirty="0"/>
              <a:t> see the O drive at DCSP/CAS Resources/Presentations/Small Businesses/.]</a:t>
            </a:r>
            <a:endParaRPr lang="en-US" altLang="en-US" sz="1400" dirty="0"/>
          </a:p>
          <a:p>
            <a:pPr eaLnBrk="1" fontAlgn="auto" hangingPunct="1">
              <a:spcBef>
                <a:spcPts val="0"/>
              </a:spcBef>
              <a:spcAft>
                <a:spcPts val="0"/>
              </a:spcAft>
              <a:defRPr/>
            </a:pPr>
            <a:endParaRPr lang="en-US" sz="1400" baseline="0" dirty="0"/>
          </a:p>
          <a:p>
            <a:pPr eaLnBrk="1" fontAlgn="auto" hangingPunct="1">
              <a:spcBef>
                <a:spcPts val="0"/>
              </a:spcBef>
              <a:spcAft>
                <a:spcPts val="0"/>
              </a:spcAft>
              <a:defRPr/>
            </a:pPr>
            <a:r>
              <a:rPr lang="en-US" sz="1400" baseline="0" dirty="0"/>
              <a:t>One OSHA program that we encourage you to promote to your small business clients is the On-Site Consultation Program.</a:t>
            </a:r>
          </a:p>
          <a:p>
            <a:pPr eaLnBrk="1" fontAlgn="auto" hangingPunct="1">
              <a:spcBef>
                <a:spcPts val="0"/>
              </a:spcBef>
              <a:spcAft>
                <a:spcPts val="0"/>
              </a:spcAft>
              <a:defRPr/>
            </a:pPr>
            <a:endParaRPr lang="en-US" sz="1400" baseline="0" dirty="0"/>
          </a:p>
          <a:p>
            <a:pPr eaLnBrk="1" fontAlgn="auto" hangingPunct="1">
              <a:spcBef>
                <a:spcPts val="0"/>
              </a:spcBef>
              <a:spcAft>
                <a:spcPts val="0"/>
              </a:spcAft>
              <a:defRPr/>
            </a:pPr>
            <a:r>
              <a:rPr lang="en-US" sz="1400" baseline="0" dirty="0"/>
              <a:t>OSHA’s On-Site Consultation services are available to </a:t>
            </a:r>
            <a:r>
              <a:rPr lang="en-US" sz="1400" b="1" u="sng" baseline="0" dirty="0"/>
              <a:t>all</a:t>
            </a:r>
            <a:r>
              <a:rPr lang="en-US" sz="1400" baseline="0" dirty="0"/>
              <a:t> private sector small and medium-sized businesses at </a:t>
            </a:r>
            <a:r>
              <a:rPr lang="en-US" sz="1400" b="1" u="sng" baseline="0" dirty="0"/>
              <a:t>no cost </a:t>
            </a:r>
            <a:r>
              <a:rPr lang="en-US" sz="1400" baseline="0" dirty="0"/>
              <a:t>to employers.  </a:t>
            </a:r>
          </a:p>
          <a:p>
            <a:pPr eaLnBrk="1" fontAlgn="auto" hangingPunct="1">
              <a:spcBef>
                <a:spcPts val="0"/>
              </a:spcBef>
              <a:spcAft>
                <a:spcPts val="0"/>
              </a:spcAft>
              <a:defRPr/>
            </a:pPr>
            <a:endParaRPr lang="en-US" sz="1400" baseline="0" dirty="0"/>
          </a:p>
          <a:p>
            <a:pPr eaLnBrk="1" fontAlgn="auto" hangingPunct="1">
              <a:spcBef>
                <a:spcPts val="0"/>
              </a:spcBef>
              <a:spcAft>
                <a:spcPts val="0"/>
              </a:spcAft>
              <a:defRPr/>
            </a:pPr>
            <a:r>
              <a:rPr lang="en-US" sz="1400" baseline="0" dirty="0"/>
              <a:t>OSHA defines “</a:t>
            </a:r>
            <a:r>
              <a:rPr lang="en-US" sz="1400" dirty="0"/>
              <a:t>small businesses as those</a:t>
            </a:r>
            <a:r>
              <a:rPr lang="en-US" sz="1400" baseline="0" dirty="0"/>
              <a:t> businesses with less than 250 employees at one work location or no more than 500 employees corporate wide.  </a:t>
            </a:r>
          </a:p>
          <a:p>
            <a:pPr eaLnBrk="1" fontAlgn="auto" hangingPunct="1">
              <a:spcBef>
                <a:spcPts val="0"/>
              </a:spcBef>
              <a:spcAft>
                <a:spcPts val="0"/>
              </a:spcAft>
              <a:defRPr/>
            </a:pPr>
            <a:endParaRPr lang="en-US" sz="1400" baseline="0" dirty="0"/>
          </a:p>
          <a:p>
            <a:r>
              <a:rPr lang="en-US" sz="1400" baseline="0" dirty="0"/>
              <a:t>Small businesses in high hazard industries</a:t>
            </a:r>
            <a:r>
              <a:rPr lang="en-US" sz="1200" kern="1200" dirty="0">
                <a:solidFill>
                  <a:schemeClr val="tx1"/>
                </a:solidFill>
                <a:effectLst/>
                <a:latin typeface="+mn-lt"/>
                <a:ea typeface="ＭＳ Ｐゴシック" charset="0"/>
                <a:cs typeface="+mn-cs"/>
              </a:rPr>
              <a:t> </a:t>
            </a:r>
            <a:r>
              <a:rPr lang="en-US" sz="1400" baseline="0" dirty="0"/>
              <a:t>receive priority for Consultation services.</a:t>
            </a:r>
            <a:r>
              <a:rPr lang="en-US" sz="1400" u="none" baseline="0" dirty="0"/>
              <a:t>.</a:t>
            </a:r>
            <a:endParaRPr lang="en-US" sz="1400" baseline="0" dirty="0"/>
          </a:p>
          <a:p>
            <a:pPr eaLnBrk="1" fontAlgn="auto" hangingPunct="1">
              <a:spcBef>
                <a:spcPts val="0"/>
              </a:spcBef>
              <a:spcAft>
                <a:spcPts val="0"/>
              </a:spcAft>
              <a:defRPr/>
            </a:pPr>
            <a:endParaRPr lang="en-US" sz="1400" baseline="0" dirty="0"/>
          </a:p>
          <a:p>
            <a:pPr eaLnBrk="1" fontAlgn="auto" hangingPunct="1">
              <a:spcBef>
                <a:spcPts val="0"/>
              </a:spcBef>
              <a:spcAft>
                <a:spcPts val="0"/>
              </a:spcAft>
              <a:defRPr/>
            </a:pPr>
            <a:r>
              <a:rPr lang="en-US" sz="1400" baseline="0" dirty="0"/>
              <a:t>Consultation services are provided to small businesses in all 50 states, the District of Columbia, and several U.S. territories by On-Site Consultation programs located and operated from within </a:t>
            </a:r>
            <a:r>
              <a:rPr lang="en-US" sz="1400" b="1" baseline="0" dirty="0"/>
              <a:t>state agencies or universities</a:t>
            </a:r>
            <a:r>
              <a:rPr lang="en-US" sz="1400" baseline="0" dirty="0"/>
              <a:t>.</a:t>
            </a:r>
          </a:p>
          <a:p>
            <a:pPr eaLnBrk="1" fontAlgn="auto" hangingPunct="1">
              <a:spcBef>
                <a:spcPts val="0"/>
              </a:spcBef>
              <a:spcAft>
                <a:spcPts val="0"/>
              </a:spcAft>
              <a:defRPr/>
            </a:pPr>
            <a:endParaRPr lang="en-US" sz="1400" dirty="0"/>
          </a:p>
          <a:p>
            <a:pPr eaLnBrk="1" fontAlgn="auto" hangingPunct="1">
              <a:spcBef>
                <a:spcPts val="0"/>
              </a:spcBef>
              <a:spcAft>
                <a:spcPts val="0"/>
              </a:spcAft>
              <a:defRPr/>
            </a:pPr>
            <a:r>
              <a:rPr lang="en-US" sz="1400" dirty="0"/>
              <a:t>On-Site Consultation programs are separate from OSHA’s enforcement and </a:t>
            </a:r>
            <a:r>
              <a:rPr lang="en-US" sz="1400" b="1" u="sng" dirty="0"/>
              <a:t>do not issue penalties or citations</a:t>
            </a:r>
            <a:r>
              <a:rPr lang="en-US" sz="1400" dirty="0"/>
              <a:t>.  On-Site Consultation services are </a:t>
            </a:r>
            <a:r>
              <a:rPr lang="en-US" sz="1400" b="1" i="1" dirty="0"/>
              <a:t>voluntary and provided at the request of employers.</a:t>
            </a:r>
          </a:p>
          <a:p>
            <a:pPr eaLnBrk="1" fontAlgn="auto" hangingPunct="1">
              <a:spcBef>
                <a:spcPts val="0"/>
              </a:spcBef>
              <a:spcAft>
                <a:spcPts val="0"/>
              </a:spcAft>
              <a:defRPr/>
            </a:pPr>
            <a:endParaRPr lang="en-US" sz="1400" b="1" i="1" dirty="0"/>
          </a:p>
          <a:p>
            <a:pPr algn="l">
              <a:defRPr/>
            </a:pPr>
            <a:r>
              <a:rPr lang="en-US" baseline="0" dirty="0"/>
              <a:t>Small businesses will benefit greatly from On-Site Consultation services: workers, managers, and the business as a whole will experience positive outcomes.</a:t>
            </a:r>
            <a:r>
              <a:rPr lang="en-US" dirty="0"/>
              <a:t> </a:t>
            </a:r>
          </a:p>
          <a:p>
            <a:pPr algn="l">
              <a:defRPr/>
            </a:pPr>
            <a:endParaRPr lang="en-US" dirty="0"/>
          </a:p>
          <a:p>
            <a:pPr>
              <a:defRPr/>
            </a:pPr>
            <a:r>
              <a:rPr lang="en-US" dirty="0"/>
              <a:t>Businesses that use Consultation services often </a:t>
            </a:r>
            <a:r>
              <a:rPr lang="en-US" b="1" dirty="0"/>
              <a:t>improve their bottom lines as they engage their workers</a:t>
            </a:r>
            <a:r>
              <a:rPr lang="en-US" b="1" baseline="0" dirty="0"/>
              <a:t> in all aspects of workplace safety and health</a:t>
            </a:r>
            <a:r>
              <a:rPr lang="en-US" b="1" dirty="0"/>
              <a:t>.</a:t>
            </a:r>
            <a:r>
              <a:rPr lang="en-US" b="1" baseline="0" dirty="0"/>
              <a:t>  </a:t>
            </a:r>
            <a:r>
              <a:rPr lang="en-US" b="0" baseline="0" dirty="0"/>
              <a:t>Benefits to businesses include:</a:t>
            </a:r>
            <a:r>
              <a:rPr lang="en-US" dirty="0"/>
              <a:t>: </a:t>
            </a:r>
          </a:p>
          <a:p>
            <a:pPr marL="628641" lvl="1" indent="-171441">
              <a:buFont typeface="Arial" pitchFamily="34" charset="0"/>
              <a:buChar char="•"/>
              <a:defRPr/>
            </a:pPr>
            <a:r>
              <a:rPr lang="en-US" dirty="0"/>
              <a:t>Lowering injury and illness rates;</a:t>
            </a:r>
          </a:p>
          <a:p>
            <a:pPr marL="628641" lvl="1" indent="-171441">
              <a:buFont typeface="Arial" pitchFamily="34" charset="0"/>
              <a:buChar char="•"/>
              <a:defRPr/>
            </a:pPr>
            <a:r>
              <a:rPr lang="en-US" dirty="0"/>
              <a:t>Decreasing workers' compensation costs; </a:t>
            </a:r>
          </a:p>
          <a:p>
            <a:pPr marL="628641" lvl="1" indent="-171441">
              <a:buFont typeface="Arial" pitchFamily="34" charset="0"/>
              <a:buChar char="•"/>
              <a:defRPr/>
            </a:pPr>
            <a:r>
              <a:rPr lang="en-US" dirty="0"/>
              <a:t>Reducing lost workdays</a:t>
            </a:r>
            <a:r>
              <a:rPr lang="en-US" baseline="0" dirty="0"/>
              <a:t>; and</a:t>
            </a:r>
          </a:p>
          <a:p>
            <a:pPr marL="628641" lvl="1" indent="-171441">
              <a:buFont typeface="Arial" pitchFamily="34" charset="0"/>
              <a:buChar char="•"/>
              <a:defRPr/>
            </a:pPr>
            <a:r>
              <a:rPr lang="en-US" baseline="0" dirty="0"/>
              <a:t>L</a:t>
            </a:r>
            <a:r>
              <a:rPr lang="en-US" dirty="0"/>
              <a:t>imiting equipment damage and product losses.</a:t>
            </a:r>
          </a:p>
          <a:p>
            <a:pPr eaLnBrk="1" fontAlgn="auto" hangingPunct="1">
              <a:spcBef>
                <a:spcPts val="0"/>
              </a:spcBef>
              <a:spcAft>
                <a:spcPts val="0"/>
              </a:spcAft>
              <a:defRPr/>
            </a:pPr>
            <a:endParaRPr lang="en-US" sz="1400" b="1" i="1" dirty="0"/>
          </a:p>
          <a:p>
            <a:pPr eaLnBrk="1" fontAlgn="auto" hangingPunct="1">
              <a:spcBef>
                <a:spcPts val="0"/>
              </a:spcBef>
              <a:spcAft>
                <a:spcPts val="0"/>
              </a:spcAft>
              <a:defRPr/>
            </a:pPr>
            <a:endParaRPr lang="en-US" sz="1400" baseline="0" dirty="0"/>
          </a:p>
        </p:txBody>
      </p:sp>
    </p:spTree>
    <p:extLst>
      <p:ext uri="{BB962C8B-B14F-4D97-AF65-F5344CB8AC3E}">
        <p14:creationId xmlns:p14="http://schemas.microsoft.com/office/powerpoint/2010/main" val="4211588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dirty="0">
                <a:solidFill>
                  <a:srgbClr val="FF0000"/>
                </a:solidFill>
              </a:rPr>
              <a:t>[</a:t>
            </a:r>
            <a:r>
              <a:rPr lang="en-US" altLang="en-US" b="1" dirty="0">
                <a:solidFill>
                  <a:srgbClr val="FF0000"/>
                </a:solidFill>
              </a:rPr>
              <a:t>Note to presenters</a:t>
            </a:r>
            <a:r>
              <a:rPr lang="en-US" altLang="en-US" dirty="0">
                <a:solidFill>
                  <a:srgbClr val="FF0000"/>
                </a:solidFill>
              </a:rPr>
              <a:t>:  For PPTs on OSHA’s cooperative programs,</a:t>
            </a:r>
            <a:r>
              <a:rPr lang="en-US" altLang="en-US" baseline="0" dirty="0">
                <a:solidFill>
                  <a:srgbClr val="FF0000"/>
                </a:solidFill>
              </a:rPr>
              <a:t> see the O drive at DCSP/CAS Resources/Presentations/Cooperative Programs/.]</a:t>
            </a:r>
            <a:endParaRPr lang="en-US" altLang="en-US" dirty="0">
              <a:solidFill>
                <a:srgbClr val="FF0000"/>
              </a:solidFill>
            </a:endParaRPr>
          </a:p>
          <a:p>
            <a:pPr eaLnBrk="1" hangingPunct="1">
              <a:lnSpc>
                <a:spcPct val="80000"/>
              </a:lnSpc>
              <a:defRPr/>
            </a:pPr>
            <a:endParaRPr lang="en-US" sz="1200" dirty="0">
              <a:latin typeface="Times New Roman" pitchFamily="18" charset="0"/>
              <a:cs typeface="Times New Roman" pitchFamily="18" charset="0"/>
            </a:endParaRPr>
          </a:p>
          <a:p>
            <a:pPr eaLnBrk="1" hangingPunct="1">
              <a:lnSpc>
                <a:spcPct val="80000"/>
              </a:lnSpc>
              <a:defRPr/>
            </a:pPr>
            <a:r>
              <a:rPr lang="en-US" sz="1200" dirty="0">
                <a:latin typeface="Times New Roman" pitchFamily="18" charset="0"/>
                <a:cs typeface="Times New Roman" pitchFamily="18" charset="0"/>
              </a:rPr>
              <a:t>OSHA offers cooperative programs under which businesses, labor groups, and other organizations can work cooperatively with the Agency to help prevent fatalities, injuries, and illnesses in the workplace. </a:t>
            </a:r>
            <a:endParaRPr lang="en-US" sz="1200" b="1" u="sng" dirty="0">
              <a:latin typeface="Times New Roman" pitchFamily="18" charset="0"/>
              <a:cs typeface="Times New Roman" pitchFamily="18" charset="0"/>
            </a:endParaRPr>
          </a:p>
          <a:p>
            <a:pPr eaLnBrk="1" hangingPunct="1">
              <a:lnSpc>
                <a:spcPct val="80000"/>
              </a:lnSpc>
              <a:defRPr/>
            </a:pPr>
            <a:endParaRPr lang="en-US" sz="1200" b="1" u="sng" dirty="0">
              <a:latin typeface="Times New Roman" pitchFamily="18" charset="0"/>
              <a:cs typeface="Times New Roman" pitchFamily="18" charset="0"/>
            </a:endParaRPr>
          </a:p>
          <a:p>
            <a:pPr eaLnBrk="1" hangingPunct="1">
              <a:lnSpc>
                <a:spcPct val="80000"/>
              </a:lnSpc>
              <a:defRPr/>
            </a:pPr>
            <a:r>
              <a:rPr lang="en-US" sz="1200" b="1" u="sng" dirty="0">
                <a:latin typeface="Times New Roman" pitchFamily="18" charset="0"/>
                <a:cs typeface="Times New Roman" pitchFamily="18" charset="0"/>
              </a:rPr>
              <a:t>Alliance Program</a:t>
            </a:r>
            <a:r>
              <a:rPr lang="en-US" sz="1200" dirty="0">
                <a:latin typeface="Times New Roman" pitchFamily="18" charset="0"/>
                <a:cs typeface="Times New Roman" pitchFamily="18" charset="0"/>
              </a:rPr>
              <a:t>. Through the Alliance Program, OSHA works with groups committed to worker safety and health to prevent workplace fatalities, injuries, and illnesses. These groups include unions, consulates, trade or professional organizations, businesses, faith- and community-based organizations, and educational institutions. OSHA and the groups work together to develop compliance assistance tools and resources, share information with workers and employers, and educate workers and employers about their rights and responsibilities. Alliance Program participants do not receive exemptions from OSHA inspections or any other enforcement benefits.</a:t>
            </a:r>
          </a:p>
          <a:p>
            <a:pPr eaLnBrk="1" hangingPunct="1">
              <a:lnSpc>
                <a:spcPct val="80000"/>
              </a:lnSpc>
              <a:defRPr/>
            </a:pPr>
            <a:endParaRPr lang="en-US" sz="1200" dirty="0">
              <a:latin typeface="Times New Roman" pitchFamily="18" charset="0"/>
              <a:cs typeface="Times New Roman" pitchFamily="18" charset="0"/>
            </a:endParaRPr>
          </a:p>
          <a:p>
            <a:pPr eaLnBrk="1" hangingPunct="1">
              <a:lnSpc>
                <a:spcPct val="80000"/>
              </a:lnSpc>
              <a:defRPr/>
            </a:pPr>
            <a:r>
              <a:rPr lang="en-US" sz="1200" b="1" u="sng" dirty="0">
                <a:latin typeface="Times New Roman" pitchFamily="18" charset="0"/>
                <a:cs typeface="Times New Roman" pitchFamily="18" charset="0"/>
              </a:rPr>
              <a:t>OSHA Strategic Partnership Program (OSPP)</a:t>
            </a:r>
            <a:r>
              <a:rPr lang="en-US" sz="1200" dirty="0">
                <a:latin typeface="Times New Roman" pitchFamily="18" charset="0"/>
                <a:cs typeface="Times New Roman" pitchFamily="18" charset="0"/>
              </a:rPr>
              <a:t>. The OSPP provides the opportunity for OSHA to partner with employers, workers, professional or trade associations, labor organizations, and/or other interested stakeholders. OSHA Strategic Partnerships (OSP) are formalized through unique agreements designed to encourage, assist, and recognize partner efforts to eliminate serious hazards and achieve model workplace safety and health practices. Each OSHA Strategic Partnership establishes specific goals, strategies, and performance measures to improve worker safety and health. OSP models include those focused on improving safety and health in major corporations/government agencies, at large construction projects, and for entire industries. The OSPP is available to private sector industries and government agencies in locales where OSHA has jurisdiction.</a:t>
            </a:r>
            <a:r>
              <a:rPr lang="en-US" sz="1200" b="1" u="sng" dirty="0">
                <a:latin typeface="Times New Roman" pitchFamily="18" charset="0"/>
                <a:cs typeface="Times New Roman" pitchFamily="18" charset="0"/>
              </a:rPr>
              <a:t> </a:t>
            </a:r>
          </a:p>
          <a:p>
            <a:pPr eaLnBrk="1" hangingPunct="1">
              <a:lnSpc>
                <a:spcPct val="80000"/>
              </a:lnSpc>
              <a:defRPr/>
            </a:pPr>
            <a:endParaRPr lang="en-US" sz="1200" b="1" u="sng" dirty="0">
              <a:latin typeface="Times New Roman" pitchFamily="18" charset="0"/>
              <a:cs typeface="Times New Roman" pitchFamily="18" charset="0"/>
            </a:endParaRPr>
          </a:p>
          <a:p>
            <a:pPr eaLnBrk="1" hangingPunct="1">
              <a:lnSpc>
                <a:spcPct val="80000"/>
              </a:lnSpc>
              <a:defRPr/>
            </a:pPr>
            <a:r>
              <a:rPr lang="en-US" sz="1200" b="1" u="sng" dirty="0">
                <a:latin typeface="Times New Roman" pitchFamily="18" charset="0"/>
                <a:cs typeface="Times New Roman" pitchFamily="18" charset="0"/>
              </a:rPr>
              <a:t>Voluntary Protection Programs (VPP)</a:t>
            </a:r>
            <a:r>
              <a:rPr lang="en-US" sz="1200" dirty="0">
                <a:latin typeface="Times New Roman" pitchFamily="18" charset="0"/>
                <a:cs typeface="Times New Roman" pitchFamily="18" charset="0"/>
              </a:rPr>
              <a:t>. The VPP recognize employers and workers in the private industry and federal agencies who have implemented effective safety and health management systems and maintain injury and illness rates below national Bureau of Labor Statistics averages for their respective industries. In VPP, management, labor, and OSHA work cooperatively and proactively to prevent fatalities, injuries, and illnesses through a system focused on: hazard prevention and control; worksite analysis; training; and management commitment and worker involvement. To participate, employers must submit an application to OSHA and undergo a rigorous onsite evaluation by a team of safety and health professionals. Union support is required for applicants represented by a bargaining unit. VPP participants are re-evaluated every three to five years to remain in the programs. VPP participants are exempt from OSHA programmed inspections while they maintain their VPP status.</a:t>
            </a:r>
          </a:p>
          <a:p>
            <a:pPr eaLnBrk="1" hangingPunct="1">
              <a:lnSpc>
                <a:spcPct val="80000"/>
              </a:lnSpc>
              <a:defRPr/>
            </a:pPr>
            <a:endParaRPr lang="en-US" sz="1200" dirty="0">
              <a:latin typeface="Times New Roman" pitchFamily="18" charset="0"/>
              <a:cs typeface="Times New Roman" pitchFamily="18" charset="0"/>
            </a:endParaRPr>
          </a:p>
          <a:p>
            <a:pPr eaLnBrk="1" hangingPunct="1">
              <a:lnSpc>
                <a:spcPct val="80000"/>
              </a:lnSpc>
              <a:defRPr/>
            </a:pPr>
            <a:r>
              <a:rPr lang="en-US" sz="1200" b="1" u="sng" dirty="0">
                <a:latin typeface="Times New Roman" pitchFamily="18" charset="0"/>
                <a:cs typeface="Times New Roman" pitchFamily="18" charset="0"/>
              </a:rPr>
              <a:t>OSHA Challenge.</a:t>
            </a:r>
            <a:r>
              <a:rPr lang="en-US" sz="1200" dirty="0">
                <a:latin typeface="Times New Roman" pitchFamily="18" charset="0"/>
                <a:cs typeface="Times New Roman" pitchFamily="18" charset="0"/>
              </a:rPr>
              <a:t> Launched in 2004 as a pilot program, OSHA Challenge provides interested employers and workers the opportunity to gain assistance in improving their safety and health management systems. Challenge Administrators experienced in safety and health guide Challenge Participants through a three-stage process to implement an effective system to prevent fatalities, injuries, and illnesses. An on-line tool is provided which breaks down the actions, documentation, and results desired. Graduates of OSHA Challenge receive recognition from OSHA as they incrementally improve their safety and health management systems. OSHA Challenge is available to general industry and construction employers in the private and public sectors under OSHA’s federal jurisdiction.</a:t>
            </a:r>
            <a:br>
              <a:rPr lang="en-US" sz="1200" dirty="0">
                <a:latin typeface="Times New Roman" pitchFamily="18" charset="0"/>
                <a:cs typeface="Times New Roman" pitchFamily="18" charset="0"/>
              </a:rPr>
            </a:br>
            <a:endParaRPr lang="en-US" sz="1200" dirty="0">
              <a:latin typeface="Times New Roman" pitchFamily="18" charset="0"/>
              <a:cs typeface="Times New Roman" pitchFamily="18" charset="0"/>
            </a:endParaRPr>
          </a:p>
          <a:p>
            <a:pPr eaLnBrk="1" hangingPunct="1">
              <a:lnSpc>
                <a:spcPct val="80000"/>
              </a:lnSpc>
              <a:defRPr/>
            </a:pPr>
            <a:r>
              <a:rPr lang="en-US" sz="1200" b="1" u="sng" dirty="0">
                <a:latin typeface="Times New Roman" pitchFamily="18" charset="0"/>
                <a:cs typeface="Times New Roman" pitchFamily="18" charset="0"/>
              </a:rPr>
              <a:t>On-Site Consultation Program</a:t>
            </a:r>
            <a:r>
              <a:rPr lang="en-US" sz="1200" dirty="0">
                <a:latin typeface="Times New Roman" pitchFamily="18" charset="0"/>
                <a:cs typeface="Times New Roman" pitchFamily="18" charset="0"/>
              </a:rPr>
              <a:t>. OSHA’s On-Site Consultation Program offers no-cost and confidential advice to small and medium-sized businesses in all states across the country, with priority given to high-hazard worksites.  On-Site Consultation services are separate from enforcement and do not result in penalties or citations.  Consultants from state agencies or universities work with employers to identify workplace hazards, provide advice on compliance with OSHA standards, and assist in establishing safety and health management systems. </a:t>
            </a:r>
          </a:p>
          <a:p>
            <a:pPr eaLnBrk="1" hangingPunct="1">
              <a:lnSpc>
                <a:spcPct val="80000"/>
              </a:lnSpc>
              <a:defRPr/>
            </a:pPr>
            <a:endParaRPr lang="en-US" sz="1200" dirty="0">
              <a:latin typeface="Times New Roman" pitchFamily="18" charset="0"/>
              <a:cs typeface="Times New Roman" pitchFamily="18" charset="0"/>
            </a:endParaRPr>
          </a:p>
          <a:p>
            <a:pPr eaLnBrk="1" hangingPunct="1">
              <a:lnSpc>
                <a:spcPct val="80000"/>
              </a:lnSpc>
              <a:defRPr/>
            </a:pPr>
            <a:r>
              <a:rPr lang="en-US" sz="1200" b="1" u="sng" dirty="0">
                <a:latin typeface="Times New Roman" pitchFamily="18" charset="0"/>
                <a:cs typeface="Times New Roman" pitchFamily="18" charset="0"/>
              </a:rPr>
              <a:t>Safety and Health Achievement Recognition Program (SHARP)</a:t>
            </a:r>
            <a:r>
              <a:rPr lang="en-US" sz="1200" dirty="0">
                <a:latin typeface="Times New Roman" pitchFamily="18" charset="0"/>
                <a:cs typeface="Times New Roman" pitchFamily="18" charset="0"/>
              </a:rPr>
              <a:t>. Employers that have a full On-site Consultation visit and meet other requirements may be recognized under SHARP for their exemplary safety and health management systems. Worksites that receive SHARP recognition are exempt from programmed inspections during the period that the SHARP certification is valid.</a:t>
            </a:r>
            <a:br>
              <a:rPr lang="en-US" sz="1200" dirty="0">
                <a:latin typeface="Times New Roman" pitchFamily="18" charset="0"/>
                <a:cs typeface="Times New Roman" pitchFamily="18" charset="0"/>
              </a:rPr>
            </a:br>
            <a:endParaRPr lang="en-US" altLang="en-US" sz="1200" dirty="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30</a:t>
            </a:fld>
            <a:endParaRPr lang="en-US" dirty="0"/>
          </a:p>
        </p:txBody>
      </p:sp>
    </p:spTree>
    <p:extLst>
      <p:ext uri="{BB962C8B-B14F-4D97-AF65-F5344CB8AC3E}">
        <p14:creationId xmlns:p14="http://schemas.microsoft.com/office/powerpoint/2010/main" val="1416091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Support for OSHA Initiatives</a:t>
            </a:r>
            <a:endParaRPr lang="en-US" sz="1200" b="0" i="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mn-cs"/>
              </a:rPr>
              <a:t>The OTI Education Center Program is an integral resource in supporting OSHA’s training objectives. Since the creation of the program in 1992, the OTI Education Centers have advanced occupational safety and health training, and supported OSHA’s mission. The OTI Education Centers continue to play a vital role in furthering our national training and education objectives. OSHA will continue to expand training and educational opportunities for students in the program as OSHA endeavors to promote occupational safety and health in the workplace, reduce injury and illnesses, and save lives.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mn-cs"/>
              </a:rPr>
              <a:t>OTI Education Centers collaborate with their Regional and</a:t>
            </a:r>
            <a:r>
              <a:rPr lang="en-US" sz="1200" b="0" i="0" kern="1200" baseline="0" dirty="0">
                <a:solidFill>
                  <a:schemeClr val="tx1"/>
                </a:solidFill>
                <a:effectLst/>
                <a:latin typeface="+mn-lt"/>
                <a:ea typeface="ＭＳ Ｐゴシック" charset="0"/>
                <a:cs typeface="+mn-cs"/>
              </a:rPr>
              <a:t> Area Offices to support emphasis programs through marketing, communication, and training efforts. OTI Education Centers consistently promote and support OSHA campaigns such as Safe+Sound, Heat Stress, Excavation and Trenching, and the National Safety Stand Down to Prevent Falls in Construction. Many OTI Education Centers offer reduced or no cost training in support of OSHA campaigns.</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Course Offerings</a:t>
            </a:r>
            <a:endParaRPr lang="en-US" sz="1200" b="0" i="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mn-cs"/>
              </a:rPr>
              <a:t>The OTI Education Centers provide training nationwide to public and private sector and federal personnel from agencies outside OSHA. Courses currently available through the OTI Education Centers include the most popular ones such as the #500 Trainer Course in Occupational Safety and Health Standards for the Construction Industry and #501 Trainer Course in Occupational Safety and Health Standards for General Industry. These "train the trainer" courses support the OSHA Outreach Training Program, which is the agency's primary way to train workers in the basics of occupational safety and health. By increasing the number of OSHA Outreach Trainer courses available, the OTI Education Centers have been a catalyst in the rapid growth of the Program, which now has a trainer list numbering over 42,000. Last year, over 1 million students were trained through the Outreach Training Program.</a:t>
            </a:r>
            <a:r>
              <a:rPr lang="en-US" sz="1200" b="0" i="0" kern="1200" baseline="0" dirty="0">
                <a:solidFill>
                  <a:schemeClr val="tx1"/>
                </a:solidFill>
                <a:effectLst/>
                <a:latin typeface="+mn-lt"/>
                <a:ea typeface="ＭＳ Ｐゴシック" charset="0"/>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mn-cs"/>
              </a:rPr>
              <a:t>Other OTI Education Center course offerings address topics in the construction, general, and maritime</a:t>
            </a:r>
            <a:r>
              <a:rPr lang="en-US" sz="1200" b="0" i="0" kern="1200" baseline="0" dirty="0">
                <a:solidFill>
                  <a:schemeClr val="tx1"/>
                </a:solidFill>
                <a:effectLst/>
                <a:latin typeface="+mn-lt"/>
                <a:ea typeface="ＭＳ Ｐゴシック" charset="0"/>
                <a:cs typeface="+mn-cs"/>
              </a:rPr>
              <a:t> industries including;</a:t>
            </a:r>
            <a:r>
              <a:rPr lang="en-US" sz="1200" b="0" i="0" kern="1200" dirty="0">
                <a:solidFill>
                  <a:schemeClr val="tx1"/>
                </a:solidFill>
                <a:effectLst/>
                <a:latin typeface="+mn-lt"/>
                <a:ea typeface="ＭＳ Ｐゴシック" charset="0"/>
                <a:cs typeface="+mn-cs"/>
              </a:rPr>
              <a:t> hazardous materials, machine guarding, ergonomics, confined space, excavation, electrical standards and fall protection. There are currently a number of one-day short courses in subject areas such as safety</a:t>
            </a:r>
            <a:r>
              <a:rPr lang="en-US" sz="1200" b="0" i="0" kern="1200" baseline="0" dirty="0">
                <a:solidFill>
                  <a:schemeClr val="tx1"/>
                </a:solidFill>
                <a:effectLst/>
                <a:latin typeface="+mn-lt"/>
                <a:ea typeface="ＭＳ Ｐゴシック" charset="0"/>
                <a:cs typeface="+mn-cs"/>
              </a:rPr>
              <a:t> and health management, recordkeeping, silica, safe patient handling, lock-out/tag-out, and </a:t>
            </a:r>
            <a:r>
              <a:rPr lang="en-US" sz="1200" b="0" i="0" kern="1200" dirty="0">
                <a:solidFill>
                  <a:schemeClr val="tx1"/>
                </a:solidFill>
                <a:effectLst/>
                <a:latin typeface="+mn-lt"/>
                <a:ea typeface="ＭＳ Ｐゴシック" charset="0"/>
                <a:cs typeface="+mn-cs"/>
              </a:rPr>
              <a:t>fall awareness. These are being added to meet the needs of students who are unable to attend the full-week courses, but would like to benefit from the OSHA training curriculum.</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31</a:t>
            </a:fld>
            <a:endParaRPr lang="en-US" dirty="0"/>
          </a:p>
        </p:txBody>
      </p:sp>
    </p:spTree>
    <p:extLst>
      <p:ext uri="{BB962C8B-B14F-4D97-AF65-F5344CB8AC3E}">
        <p14:creationId xmlns:p14="http://schemas.microsoft.com/office/powerpoint/2010/main" val="343197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OSHA’s mission has always been focused on worker safety and health. Our common goal is that every worker goes home safe and healthy at the end of each day.</a:t>
            </a:r>
            <a:br>
              <a:rPr lang="en-US" dirty="0">
                <a:effectLst/>
              </a:rPr>
            </a:br>
            <a:endParaRPr lang="en-US" dirty="0">
              <a:effectLst/>
            </a:endParaRPr>
          </a:p>
          <a:p>
            <a:r>
              <a:rPr lang="en-US" dirty="0">
                <a:effectLst/>
              </a:rPr>
              <a:t>The agency is committed to maintaining a balanced approach to reaching this goal – through compliance assistance and enforcement.</a:t>
            </a:r>
            <a:br>
              <a:rPr lang="en-US" dirty="0">
                <a:effectLst/>
              </a:rPr>
            </a:br>
            <a:endParaRPr lang="en-US" dirty="0">
              <a:effectLst/>
            </a:endParaRPr>
          </a:p>
          <a:p>
            <a:r>
              <a:rPr lang="en-US" dirty="0">
                <a:effectLst/>
              </a:rPr>
              <a:t>The vast majority of employers strive to keep their workplaces safe, and comply with applicable laws. OSHA is working to provide compliance assistance, to give employers and employees the knowledge and tools they need to comply with their obligations and stay safe. Compliance with the law is mandatory. Employers that do not comply with the law will continue to see full enforcement.</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a:t>
            </a:fld>
            <a:endParaRPr lang="en-US" dirty="0"/>
          </a:p>
        </p:txBody>
      </p:sp>
    </p:spTree>
    <p:extLst>
      <p:ext uri="{BB962C8B-B14F-4D97-AF65-F5344CB8AC3E}">
        <p14:creationId xmlns:p14="http://schemas.microsoft.com/office/powerpoint/2010/main" val="1958460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a:t>
            </a:r>
            <a:r>
              <a:rPr lang="en-US" baseline="0" dirty="0"/>
              <a:t> updated listing of OSHA’s key outreach initiatives for FY 2023.</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32</a:t>
            </a:fld>
            <a:endParaRPr lang="en-US" dirty="0"/>
          </a:p>
        </p:txBody>
      </p:sp>
    </p:spTree>
    <p:extLst>
      <p:ext uri="{BB962C8B-B14F-4D97-AF65-F5344CB8AC3E}">
        <p14:creationId xmlns:p14="http://schemas.microsoft.com/office/powerpoint/2010/main" val="1014348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In addition to OSHA’s continued outreach on heat illness prevention:</a:t>
            </a:r>
          </a:p>
          <a:p>
            <a:pPr marL="0" indent="0">
              <a:buFont typeface="Arial" panose="020B0604020202020204" pitchFamily="34" charset="0"/>
              <a:buNone/>
            </a:pPr>
            <a:endParaRPr lang="en-US"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On September 1, 2021, OSHA established a new enforcement initiative to prevent heat-related illnesses and fatalities for those working in hazardous hot indoor and outdoor environments. </a:t>
            </a:r>
            <a:r>
              <a:rPr lang="en-US" sz="1200" b="0" i="0" kern="1200" dirty="0">
                <a:solidFill>
                  <a:schemeClr val="tx1"/>
                </a:solidFill>
                <a:effectLst/>
                <a:latin typeface="+mn-lt"/>
                <a:ea typeface="ＭＳ Ｐゴシック" charset="0"/>
                <a:cs typeface="+mn-cs"/>
              </a:rPr>
              <a:t> OSHA will prioritize heat-related enforcement efforts on heat priority days (i.e.,</a:t>
            </a:r>
            <a:r>
              <a:rPr lang="en-US" sz="1200" b="0" i="0" kern="1200" baseline="0" dirty="0">
                <a:solidFill>
                  <a:schemeClr val="tx1"/>
                </a:solidFill>
                <a:effectLst/>
                <a:latin typeface="+mn-lt"/>
                <a:ea typeface="ＭＳ Ｐゴシック" charset="0"/>
                <a:cs typeface="+mn-cs"/>
              </a:rPr>
              <a:t> days when the heat index exceeds </a:t>
            </a:r>
            <a:r>
              <a:rPr lang="en-US" sz="1200" b="0" i="0" kern="1200" dirty="0">
                <a:solidFill>
                  <a:schemeClr val="tx1"/>
                </a:solidFill>
                <a:effectLst/>
                <a:latin typeface="+mn-lt"/>
                <a:ea typeface="ＭＳ Ｐゴシック" charset="0"/>
                <a:cs typeface="+mn-cs"/>
              </a:rPr>
              <a:t>80°F</a:t>
            </a:r>
            <a:r>
              <a:rPr lang="en-US" sz="1200" b="0" i="0" kern="1200" baseline="0" dirty="0">
                <a:solidFill>
                  <a:schemeClr val="tx1"/>
                </a:solidFill>
                <a:effectLst/>
                <a:latin typeface="+mn-lt"/>
                <a:ea typeface="ＭＳ Ｐゴシック" charset="0"/>
                <a:cs typeface="+mn-cs"/>
              </a:rPr>
              <a:t>)</a:t>
            </a:r>
            <a:r>
              <a:rPr lang="en-US" sz="1200" b="0" i="0" kern="1200" dirty="0">
                <a:solidFill>
                  <a:schemeClr val="tx1"/>
                </a:solidFill>
                <a:effectLst/>
                <a:latin typeface="+mn-lt"/>
                <a:ea typeface="ＭＳ Ｐゴシック" charset="0"/>
                <a:cs typeface="+mn-cs"/>
              </a:rPr>
              <a:t> for a variety of indoor and outdoor industries, with the aim of identifying and mitigating potential hazards and preventing heat-illnesses before they occur.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a:p>
          <a:p>
            <a:pPr marL="171450" indent="-171450">
              <a:buFont typeface="Arial" panose="020B0604020202020204" pitchFamily="34" charset="0"/>
              <a:buChar char="•"/>
            </a:pPr>
            <a:r>
              <a:rPr lang="en-US" baseline="0" dirty="0"/>
              <a:t>On October 27, 2021, OSHA initiated rulemaking to protect indoor and outdoor workers from hazardous heat by issuing an Advanced Notice of Proposed Rulemaking (86 FR 59309). The agency sought comments about the extent and nature of hazardous heat in the workplace and the nature and effectiveness of interventions and controls used to prevent heat-related injury and illness. The comment period was extended through January 26, 2022.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also issued a National Emphasis Program (NEP) on heat hazard cases that targets high-risk industries and focus OSHA resources and staff time on heat inspections.</a:t>
            </a:r>
          </a:p>
          <a:p>
            <a:pPr marL="0" indent="0">
              <a:buFont typeface="Arial" panose="020B0604020202020204" pitchFamily="34" charset="0"/>
              <a:buNone/>
            </a:pPr>
            <a:endParaRPr lang="en-US" sz="1200" b="0" i="0" kern="1200" dirty="0">
              <a:solidFill>
                <a:schemeClr val="tx1"/>
              </a:solidFill>
              <a:effectLst/>
              <a:latin typeface="+mn-lt"/>
              <a:ea typeface="ＭＳ Ｐゴシック" charset="0"/>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Within OSHA’s National Advisory Committee on Occupational Safety and Health (NACOSH), OSHA is forming a Heat Illness Prevention Work Group to provide better understanding of challenges and best practices in protecting workers from heat hazards. OSHA will convene periodic meetings of the work group to provide diverse perspectives on topics including identification, monitoring, and response to workplace heat hazards; heat emergency response plans; and worker training and engagement.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33</a:t>
            </a:fld>
            <a:endParaRPr lang="en-US" dirty="0"/>
          </a:p>
        </p:txBody>
      </p:sp>
    </p:spTree>
    <p:extLst>
      <p:ext uri="{BB962C8B-B14F-4D97-AF65-F5344CB8AC3E}">
        <p14:creationId xmlns:p14="http://schemas.microsoft.com/office/powerpoint/2010/main" val="2563483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STOP FALLS: FALL PREVENTION CAMPAIGN</a:t>
            </a:r>
          </a:p>
          <a:p>
            <a:pPr marL="171450" indent="-171450">
              <a:buFont typeface="Arial" panose="020B0604020202020204" pitchFamily="34" charset="0"/>
              <a:buChar char="•"/>
            </a:pPr>
            <a:r>
              <a:rPr lang="en-US" altLang="en-US" dirty="0"/>
              <a:t>The Fall Prevention Campaign</a:t>
            </a:r>
            <a:r>
              <a:rPr lang="en-US" altLang="en-US" baseline="0" dirty="0"/>
              <a:t> continues to be one of the agency’s major initiatives.</a:t>
            </a:r>
          </a:p>
          <a:p>
            <a:pPr marL="171450" indent="-171450">
              <a:buFont typeface="Arial" panose="020B0604020202020204" pitchFamily="34" charset="0"/>
              <a:buChar char="•"/>
            </a:pPr>
            <a:r>
              <a:rPr lang="en-US" altLang="en-US" dirty="0"/>
              <a:t>Falls remain the leading cause of worker fatalities in the construction industry.  Fall protection and education also continues to be in OSHA’s top ten cited regulations.  </a:t>
            </a:r>
          </a:p>
          <a:p>
            <a:pPr marL="171450" indent="-171450">
              <a:buFont typeface="Arial" panose="020B0604020202020204" pitchFamily="34" charset="0"/>
              <a:buChar char="•"/>
            </a:pPr>
            <a:r>
              <a:rPr lang="en-US" altLang="en-US" dirty="0"/>
              <a:t>To help raise awareness and encourage the prevention of falls, each year the agency, in coordination with NIOSH, CPWR, and the National Occupational Research Agenda council hosts a National Fall Safety Stand-Down. These events have reached nearly 10 million workers.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34</a:t>
            </a:fld>
            <a:endParaRPr lang="en-US" dirty="0"/>
          </a:p>
        </p:txBody>
      </p:sp>
    </p:spTree>
    <p:extLst>
      <p:ext uri="{BB962C8B-B14F-4D97-AF65-F5344CB8AC3E}">
        <p14:creationId xmlns:p14="http://schemas.microsoft.com/office/powerpoint/2010/main" val="2566839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Work-related stress can have a severe impact on mental health and, without proper support, lead to suicide.</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Worker suicides are particularly concerning for the construction industry. The suicide rate for construction workers is 4 times higher than in the general population, due in part to work-related stresses such as seasonal work, demanding schedules and workplace injuries.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latin typeface="Calibri" panose="020F0502020204030204" pitchFamily="34" charset="0"/>
                <a:ea typeface="ＭＳ Ｐゴシック" panose="020B0600070205080204" pitchFamily="34" charset="-128"/>
              </a:rPr>
              <a:t>OSHA published a poster, “Suicide Prevention: 5 Things You Should Know” that is available in English and Spanish.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latin typeface="Calibri" panose="020F0502020204030204" pitchFamily="34" charset="0"/>
                <a:ea typeface="ＭＳ Ｐゴシック" panose="020B0600070205080204" pitchFamily="34" charset="-128"/>
              </a:rPr>
              <a:t>OSHA has a national alliance with the American Foundation for Suicide Prevention.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latin typeface="Calibri" panose="020F0502020204030204" pitchFamily="34" charset="0"/>
                <a:ea typeface="ＭＳ Ｐゴシック" panose="020B0600070205080204" pitchFamily="34" charset="-128"/>
              </a:rPr>
              <a:t>OSHA is expanding outreach in this area, and will support Suicide Prevention Awareness Month in September 2023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35</a:t>
            </a:fld>
            <a:endParaRPr lang="en-US" dirty="0"/>
          </a:p>
        </p:txBody>
      </p:sp>
    </p:spTree>
    <p:extLst>
      <p:ext uri="{BB962C8B-B14F-4D97-AF65-F5344CB8AC3E}">
        <p14:creationId xmlns:p14="http://schemas.microsoft.com/office/powerpoint/2010/main" val="4250913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charset="0"/>
                <a:cs typeface="+mn-cs"/>
              </a:rPr>
              <a:t>PROTECTING YOUNG WORKERS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Every minute a young worker (age 15-25) is injured on the job and every day one young worker loses their life in a preventable workplace incident.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OSHA has resources including a webpage and a</a:t>
            </a:r>
            <a:r>
              <a:rPr lang="en-US" sz="1200" kern="1200" baseline="0" dirty="0">
                <a:solidFill>
                  <a:schemeClr val="tx1"/>
                </a:solidFill>
                <a:effectLst/>
                <a:latin typeface="+mn-lt"/>
                <a:ea typeface="ＭＳ Ｐゴシック" charset="0"/>
                <a:cs typeface="+mn-cs"/>
              </a:rPr>
              <a:t> video (available in English and Spanish)</a:t>
            </a:r>
            <a:r>
              <a:rPr lang="en-US" sz="1200" kern="1200" dirty="0">
                <a:solidFill>
                  <a:schemeClr val="tx1"/>
                </a:solidFill>
                <a:effectLst/>
                <a:latin typeface="+mn-lt"/>
                <a:ea typeface="ＭＳ Ｐゴシック" charset="0"/>
                <a:cs typeface="+mn-cs"/>
              </a:rPr>
              <a:t>, to help deliver the message that workers</a:t>
            </a:r>
            <a:r>
              <a:rPr lang="en-US" sz="1200" kern="1200" baseline="0" dirty="0">
                <a:solidFill>
                  <a:schemeClr val="tx1"/>
                </a:solidFill>
                <a:effectLst/>
                <a:latin typeface="+mn-lt"/>
                <a:ea typeface="ＭＳ Ｐゴシック" charset="0"/>
                <a:cs typeface="+mn-cs"/>
              </a:rPr>
              <a:t> of all ages have the right to a safe workplace.</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mn-cs"/>
              </a:rPr>
              <a:t>Those rights include the right to ask questions if something seems unsafe, the right to report unsafe conditions without the fear of retaliation, and the right to receive training and protective gear.</a:t>
            </a:r>
            <a:endParaRPr lang="en-US" sz="1200" kern="1200" dirty="0">
              <a:solidFill>
                <a:schemeClr val="tx1"/>
              </a:solidFill>
              <a:effectLst/>
              <a:latin typeface="+mn-lt"/>
              <a:ea typeface="ＭＳ Ｐゴシック" charset="0"/>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OSHA has partnered with worker safety organizations on #MySafeSummerJob, a social media campaign to educate young workers about their rights in the workplace, how to speak up about dangerous work conditions, and how to protect themselves on the job.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Stakeholders joined OSHA, the U.S. Department of Labor's Wage and Hour Division, and others over five weeks– April 15 through May 17, 2021 – to promote safety among young workers. </a:t>
            </a:r>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The campaign aimed to bring awareness to youth, educators, parents, supervisors, and employers about the importance of workplace safety.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Working together,</a:t>
            </a:r>
            <a:r>
              <a:rPr lang="en-US" sz="1200" kern="1200" baseline="0" dirty="0">
                <a:solidFill>
                  <a:schemeClr val="tx1"/>
                </a:solidFill>
                <a:effectLst/>
                <a:latin typeface="+mn-lt"/>
                <a:ea typeface="ＭＳ Ｐゴシック" charset="0"/>
                <a:cs typeface="+mn-cs"/>
              </a:rPr>
              <a:t> we</a:t>
            </a:r>
            <a:r>
              <a:rPr lang="en-US" sz="1200" kern="1200" dirty="0">
                <a:solidFill>
                  <a:schemeClr val="tx1"/>
                </a:solidFill>
                <a:effectLst/>
                <a:latin typeface="+mn-lt"/>
                <a:ea typeface="ＭＳ Ｐゴシック" charset="0"/>
                <a:cs typeface="+mn-cs"/>
              </a:rPr>
              <a:t> can increase hazard awareness and avoidance skills,</a:t>
            </a:r>
            <a:r>
              <a:rPr lang="en-US" sz="1200" kern="1200" baseline="0" dirty="0">
                <a:solidFill>
                  <a:schemeClr val="tx1"/>
                </a:solidFill>
                <a:effectLst/>
                <a:latin typeface="+mn-lt"/>
                <a:ea typeface="ＭＳ Ｐゴシック" charset="0"/>
                <a:cs typeface="+mn-cs"/>
              </a:rPr>
              <a:t> and </a:t>
            </a:r>
            <a:r>
              <a:rPr lang="en-US" sz="1200" kern="1200" dirty="0">
                <a:solidFill>
                  <a:schemeClr val="tx1"/>
                </a:solidFill>
                <a:effectLst/>
                <a:latin typeface="+mn-lt"/>
                <a:ea typeface="ＭＳ Ｐゴシック" charset="0"/>
                <a:cs typeface="+mn-cs"/>
              </a:rPr>
              <a:t>empower youth with knowledge of their workplace rights and responsibilities. We can teach them how to speak up about dangerous work conditions and how to protect themselves on the job. Together, we can prevent injuries, avoid illnesses, and save lives. </a:t>
            </a:r>
          </a:p>
          <a:p>
            <a:endParaRPr lang="en-US" sz="1200" kern="1200" dirty="0">
              <a:solidFill>
                <a:schemeClr val="tx1"/>
              </a:solidFill>
              <a:effectLst/>
              <a:latin typeface="+mn-lt"/>
              <a:ea typeface="ＭＳ Ｐゴシック" charset="0"/>
              <a:cs typeface="+mn-cs"/>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186DD6-24E9-4497-94F6-8B12970DF98F}" type="slidenum">
              <a:rPr lang="en-US" altLang="en-US" smtClean="0">
                <a:latin typeface="Arial" panose="020B0604020202020204" pitchFamily="34" charset="0"/>
              </a:rPr>
              <a:pPr>
                <a:spcBef>
                  <a:spcPct val="0"/>
                </a:spcBef>
              </a:pPr>
              <a:t>40</a:t>
            </a:fld>
            <a:endParaRPr lang="en-US" altLang="en-US" dirty="0">
              <a:latin typeface="Arial" panose="020B0604020202020204" pitchFamily="34" charset="0"/>
            </a:endParaRPr>
          </a:p>
        </p:txBody>
      </p:sp>
    </p:spTree>
    <p:extLst>
      <p:ext uri="{BB962C8B-B14F-4D97-AF65-F5344CB8AC3E}">
        <p14:creationId xmlns:p14="http://schemas.microsoft.com/office/powerpoint/2010/main" val="946212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b="1" dirty="0"/>
              <a:t>Note to presenters</a:t>
            </a:r>
            <a:r>
              <a:rPr lang="en-US" dirty="0"/>
              <a:t>:</a:t>
            </a:r>
            <a:r>
              <a:rPr lang="en-US" baseline="0" dirty="0"/>
              <a:t>  A PPT on OSHA’s Regulatory Agenda is available on the O drive under DCSP/CAS Resources/Presentations/Reg Agenda/.]</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following slides review some of the major</a:t>
            </a:r>
            <a:r>
              <a:rPr lang="en-US" baseline="0" dirty="0"/>
              <a:t> rules that OSHA has issued in recent years.</a:t>
            </a:r>
            <a:endParaRPr lang="en-US" dirty="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41</a:t>
            </a:fld>
            <a:endParaRPr lang="en-US" dirty="0"/>
          </a:p>
        </p:txBody>
      </p:sp>
    </p:spTree>
    <p:extLst>
      <p:ext uri="{BB962C8B-B14F-4D97-AF65-F5344CB8AC3E}">
        <p14:creationId xmlns:p14="http://schemas.microsoft.com/office/powerpoint/2010/main" val="2724335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and other U.S. agencies have been involved in a long-term project to negotiate a globally harmonized approach to classifying chemical hazards, and providing labels and safety data sheets for hazardous chemicals. The result is the Globally Harmonized System of Classification and Labeling of Chemicals (GHS). The GHS was adopted by the United Nations, with an international goal of as many countries as possible adopting it by 2008.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incorporated the GHS into the Hazard Communication Standard (HCS) in March 2012 to specify requirements for hazard classification and to standardize label components and information on safety data sheets, which will improve employee protection and facilitate international trade.  However, the GHS is a living document and has been updated several times since OSHA’s rulemaking.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While OSHA's HCS 2012 was based on the third edition of the GHS, OSHA’s current rulemaking is to harmonize the HCS to the seventh edition of the GHS, improve harmonization with international trading partners such as Canada, and to codify a number of enforcement policies that have been issued since the 2012 standard.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ＭＳ Ｐゴシック" charset="0"/>
                <a:cs typeface="+mn-cs"/>
              </a:rPr>
              <a:t>Note that this rulemaking will adopt the seventh edition; however, the UN is already up to the nineth. </a:t>
            </a:r>
          </a:p>
          <a:p>
            <a:pPr marL="0" indent="0">
              <a:buFont typeface="Arial" panose="020B0604020202020204" pitchFamily="34" charset="0"/>
              <a:buNone/>
            </a:pPr>
            <a:endParaRPr lang="en-US" sz="1200" b="0" i="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42</a:t>
            </a:fld>
            <a:endParaRPr lang="en-US" dirty="0"/>
          </a:p>
        </p:txBody>
      </p:sp>
    </p:spTree>
    <p:extLst>
      <p:ext uri="{BB962C8B-B14F-4D97-AF65-F5344CB8AC3E}">
        <p14:creationId xmlns:p14="http://schemas.microsoft.com/office/powerpoint/2010/main" val="2470536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restored provisions of the Improve Tracking of Workplace Injuries and Illnesses final rule, 81 FR 29624 that were removed by Tracking of Workplace Injuries and Illnesses final rule, 84 FR 380 (January 25, 2019).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amended its recordkeeping regulation to restore the requirement to electronically submit to OSHA information from the OSHA Form 300 (Log of Work-Related Injuries and Illnesses) and OSHA Form 301 (Injury and Illness Incident Report) for establishments that meet certain size and industry criteria. Under the current regulation, these establishments are required to electronically submit information only from the OSHA Form 300A (Summary of Work-Related Injuries and Illnesses).</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Final Rule to Improve Tracking of Workplace Injuries and Illnesses was published in </a:t>
            </a:r>
            <a:r>
              <a:rPr lang="en-US" sz="1800" u="none" dirty="0">
                <a:solidFill>
                  <a:schemeClr val="tx1"/>
                </a:solidFill>
                <a:effectLst/>
                <a:latin typeface="Calibri" panose="020F0502020204030204" pitchFamily="34" charset="0"/>
                <a:ea typeface="Calibri" panose="020F0502020204030204" pitchFamily="34" charset="0"/>
              </a:rPr>
              <a:t>the </a:t>
            </a:r>
            <a:r>
              <a:rPr lang="en-US" sz="1800" u="none" dirty="0">
                <a:solidFill>
                  <a:schemeClr val="tx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Federal Register</a:t>
            </a:r>
            <a:r>
              <a:rPr lang="en-US" sz="1800" u="none" dirty="0">
                <a:solidFill>
                  <a:schemeClr val="tx1"/>
                </a:solidFill>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rPr>
              <a:t>(</a:t>
            </a:r>
            <a:r>
              <a:rPr lang="en-US" sz="1800" b="1" dirty="0">
                <a:effectLst/>
                <a:latin typeface="Calibri" panose="020F0502020204030204" pitchFamily="34" charset="0"/>
                <a:ea typeface="Calibri" panose="020F0502020204030204" pitchFamily="34" charset="0"/>
              </a:rPr>
              <a:t>https://www.federalregister.gov/documents/2023/07/21/2023-15091/improve-tracking-of-workplace-injuries-and-illnesses</a:t>
            </a:r>
            <a:r>
              <a:rPr lang="en-US" sz="1800" dirty="0">
                <a:effectLst/>
                <a:latin typeface="Calibri" panose="020F0502020204030204" pitchFamily="34" charset="0"/>
                <a:ea typeface="Calibri" panose="020F0502020204030204" pitchFamily="34" charset="0"/>
              </a:rPr>
              <a:t>) on July 21, 2023.</a:t>
            </a:r>
          </a:p>
          <a:p>
            <a:pPr marL="171450" indent="-171450">
              <a:buFont typeface="Arial" panose="020B0604020202020204" pitchFamily="34" charset="0"/>
              <a:buChar char="•"/>
            </a:pPr>
            <a:r>
              <a:rPr lang="en-US" sz="1800" b="1" dirty="0">
                <a:effectLst/>
                <a:latin typeface="Calibri" panose="020F0502020204030204" pitchFamily="34" charset="0"/>
              </a:rPr>
              <a:t>Final rule becomes effective January 1, 2024</a:t>
            </a:r>
            <a:endParaRPr lang="en-US" b="1" dirty="0"/>
          </a:p>
          <a:p>
            <a:r>
              <a:rPr lang="en-US" sz="1200" b="0" i="0" kern="1200" dirty="0">
                <a:solidFill>
                  <a:schemeClr val="tx1"/>
                </a:solidFill>
                <a:effectLst/>
                <a:latin typeface="+mn-lt"/>
                <a:ea typeface="ＭＳ Ｐゴシック" charset="0"/>
                <a:cs typeface="+mn-cs"/>
              </a:rPr>
              <a:t>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43</a:t>
            </a:fld>
            <a:endParaRPr lang="en-US" dirty="0"/>
          </a:p>
        </p:txBody>
      </p:sp>
    </p:spTree>
    <p:extLst>
      <p:ext uri="{BB962C8B-B14F-4D97-AF65-F5344CB8AC3E}">
        <p14:creationId xmlns:p14="http://schemas.microsoft.com/office/powerpoint/2010/main" val="3899085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a:t>
            </a:r>
            <a:r>
              <a:rPr lang="en-US" baseline="0" dirty="0"/>
              <a:t> slide lists items in the Proposed Rule Stage.  The following slides provide more detail on each of these items.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44</a:t>
            </a:fld>
            <a:endParaRPr lang="en-US" dirty="0"/>
          </a:p>
        </p:txBody>
      </p:sp>
    </p:spTree>
    <p:extLst>
      <p:ext uri="{BB962C8B-B14F-4D97-AF65-F5344CB8AC3E}">
        <p14:creationId xmlns:p14="http://schemas.microsoft.com/office/powerpoint/2010/main" val="2570119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Employees in health care and other high-risk environments face long-standing infectious disease hazards such as tuberculosis (TB), varicella disease (chickenpox, shingles), and measles, as well as new and emerging infectious disease threats, such as Severe Acute Respiratory Syndrome (SARS), the 2019 Novel Coronavirus (COVID-19), and pandemic influenza. Health care workers and workers in related occupations, or who are exposed in other high-risk environments, are at increased risk of contracting TB, SARS, Methicillin-Resistant Staphylococcus Aureus (MRSA), COVID-19, and other infectious diseases that can be transmitted through a variety of exposure routes.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 examining regulatory alternatives for control measures to protect employees from infectious disease exposures to pathogens that can cause significant disease.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Workplaces where such control measures might be necessary include: health care, emergency response, correctional facilities, homeless shelters, drug treatment programs, and other occupational settings where employees can be at increased risk of exposure to potentially infectious people.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A standard could also apply to laboratories, which handle materials that may be a source of pathogens, and to pathologists, coroners' offices, medical examiners, and mortuaries.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45</a:t>
            </a:fld>
            <a:endParaRPr lang="en-US" dirty="0"/>
          </a:p>
        </p:txBody>
      </p:sp>
    </p:spTree>
    <p:extLst>
      <p:ext uri="{BB962C8B-B14F-4D97-AF65-F5344CB8AC3E}">
        <p14:creationId xmlns:p14="http://schemas.microsoft.com/office/powerpoint/2010/main" val="297938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lvl="0" indent="0">
              <a:spcBef>
                <a:spcPts val="0"/>
              </a:spcBef>
              <a:spcAft>
                <a:spcPts val="1200"/>
              </a:spcAft>
              <a:buFont typeface="Arial" panose="020B0604020202020204" pitchFamily="34" charset="0"/>
              <a:buNone/>
            </a:pPr>
            <a:r>
              <a:rPr lang="en-US" sz="1200" b="1" kern="1200" dirty="0">
                <a:solidFill>
                  <a:schemeClr val="tx1"/>
                </a:solidFill>
                <a:effectLst/>
                <a:latin typeface="+mn-lt"/>
                <a:ea typeface="ＭＳ Ｐゴシック" charset="0"/>
                <a:cs typeface="+mn-cs"/>
              </a:rPr>
              <a:t>HOW OSHA IS ORGANIZED</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OSHA is part of the Department of Labor.  </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The Agency has a central National Office, located in Washington, D.C.  </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OSHA also has 10 Regional Offices, which are located throughout the United States.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mn-cs"/>
              </a:rPr>
              <a:t>Each of these 10 regional geographic regions,</a:t>
            </a:r>
            <a:r>
              <a:rPr lang="en-US" sz="1200" kern="1200" baseline="0" dirty="0">
                <a:solidFill>
                  <a:schemeClr val="tx1"/>
                </a:solidFill>
                <a:effectLst/>
                <a:latin typeface="+mn-lt"/>
                <a:ea typeface="ＭＳ Ｐゴシック" charset="0"/>
                <a:cs typeface="+mn-cs"/>
              </a:rPr>
              <a:t> which cover several states and contain multiple area offices.</a:t>
            </a:r>
            <a:endParaRPr 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5</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3433122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 proposing corrections and amendments to the final standard for cranes and derricks published in August 2010.</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 standard has a large number of provisions designed to improve crane safety and reduce worker injury and fatality.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 proposed amendments: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correct references to power line voltage for direct current (DC) voltages as well as alternating current (AC) voltages;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broaden the exclusion for forklifts carrying loads under the forks from "winch or hook" to a "winch and boom";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clarify an exclusion for work activities by articulating cranes;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provide four definitions inadvertently omitted in the final standard;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replace "minimum approach distance" with "minimum clearance distance" throughout to remove ambiguity;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clarify the use of demarcated boundaries for work near power lines;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correct an error permitting body belts to be used as a personal fall arrest system rather than a personal fall restraint system;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replace the verb "must" with "may" used in error in several provisions;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correct an error in a caption on standard hand signals; and </a:t>
            </a:r>
          </a:p>
          <a:p>
            <a:pPr marL="628650" lvl="1"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resolve an issue of "NRTL-approved" safety equipment (e.g., proximity alarms and insulating devices) that is required by the final standard, but is not yet available.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46</a:t>
            </a:fld>
            <a:endParaRPr lang="en-US" dirty="0"/>
          </a:p>
        </p:txBody>
      </p:sp>
    </p:spTree>
    <p:extLst>
      <p:ext uri="{BB962C8B-B14F-4D97-AF65-F5344CB8AC3E}">
        <p14:creationId xmlns:p14="http://schemas.microsoft.com/office/powerpoint/2010/main" val="1039819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currently regulates aspects of emergency response and preparedness; some of these standards were promulgated decades ago, and none were designed as comprehensive emergency response standards.  Consequently, they do not address the full range of hazards or concerns currently facing emergency responders, and other workers providing skilled support, nor do they reflect major changes in performance specifications for protective clothing and equipment.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 agency acknowledges that current OSHA standards also do not reflect all the major developments in safety and health practices that have already been accepted by the emergency response community and incorporated into industry consensus standards.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 considering updating these standards with information gathered through an RFI and public meetings.</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held stakeholder meetings</a:t>
            </a:r>
            <a:r>
              <a:rPr lang="en-US" sz="1200" b="0" i="0" kern="1200" baseline="0" dirty="0">
                <a:solidFill>
                  <a:schemeClr val="tx1"/>
                </a:solidFill>
                <a:effectLst/>
                <a:latin typeface="+mn-lt"/>
                <a:ea typeface="ＭＳ Ｐゴシック" charset="0"/>
                <a:cs typeface="+mn-cs"/>
              </a:rPr>
              <a:t> in July 2014 and convened a NACOSH working group in 2015-2016.</a:t>
            </a:r>
          </a:p>
          <a:p>
            <a:pPr marL="171450" indent="-171450">
              <a:buFont typeface="Arial" panose="020B0604020202020204" pitchFamily="34" charset="0"/>
              <a:buChar char="•"/>
            </a:pPr>
            <a:r>
              <a:rPr lang="en-US" sz="1200" b="0" i="0" kern="1200" baseline="0" dirty="0">
                <a:solidFill>
                  <a:schemeClr val="tx1"/>
                </a:solidFill>
                <a:effectLst/>
                <a:latin typeface="+mn-lt"/>
                <a:ea typeface="ＭＳ Ｐゴシック" charset="0"/>
                <a:cs typeface="+mn-cs"/>
              </a:rPr>
              <a:t>OSHA initiates the Small Business Regulatory Enforcement Fairness Act (SBREFA) process in August 2021, and intended to finalize it in December 2021.</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47</a:t>
            </a:fld>
            <a:endParaRPr lang="en-US" dirty="0"/>
          </a:p>
        </p:txBody>
      </p:sp>
    </p:spTree>
    <p:extLst>
      <p:ext uri="{BB962C8B-B14F-4D97-AF65-F5344CB8AC3E}">
        <p14:creationId xmlns:p14="http://schemas.microsoft.com/office/powerpoint/2010/main" val="2890323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There is no OSHA standard for tree care operations; the agency currently applies a patchwork of standards to address the serious hazards in this industry.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 tree care industry previously petitioned the agency for rulemaking and OSHA issued an ANPRM (September 2008).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completed a Small Business Regulatory Enforcement Fairness Act (SBREFA) panel in May 2020, collecting information from affected small entities on a potential standard, including the scope of the standard, effective work practices, and arboricultural specific uses of equipment to guide OSHA in developing a rule that would best address industry safety and health concerns.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Tree care continues to be a high-hazard industry.</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48</a:t>
            </a:fld>
            <a:endParaRPr lang="en-US" dirty="0"/>
          </a:p>
        </p:txBody>
      </p:sp>
    </p:spTree>
    <p:extLst>
      <p:ext uri="{BB962C8B-B14F-4D97-AF65-F5344CB8AC3E}">
        <p14:creationId xmlns:p14="http://schemas.microsoft.com/office/powerpoint/2010/main" val="779734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 proposing to amend the Welding and Cutting Standard in construction to eliminate any perceived ambiguity about the definition of "confined space" that applies to welding activities in construction.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When OSHA published the final rule for Confined Spaces in Construction (May 4, 2015), a new subpart was added to provide protections to employees working in confined spaces in construction.  This new subpart replaced OSHA's one training requirement for confined space work with a comprehensive standard that includes a permit program designed to protect employees from exposure to many hazards associated with work in confined spaces, including atmospheric and physical hazards.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 explanation of the final rule also discusses in detail how the Welding and Cutting Standard in Construction works together with the confined spaces standard regarding the application of their respective requirements.  Although the confined spaces standard states that it encompasses welding activities, the welding standard itself does not expressly identify a definition of "confined space".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will conduct a rulemaking to eliminate any perceived ambiguity about the definition of confined space that applies to welding activities in construction.</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49</a:t>
            </a:fld>
            <a:endParaRPr lang="en-US" dirty="0"/>
          </a:p>
        </p:txBody>
      </p:sp>
    </p:spTree>
    <p:extLst>
      <p:ext uri="{BB962C8B-B14F-4D97-AF65-F5344CB8AC3E}">
        <p14:creationId xmlns:p14="http://schemas.microsoft.com/office/powerpoint/2010/main" val="2434949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ＭＳ Ｐゴシック" charset="0"/>
              <a:cs typeface="+mn-cs"/>
            </a:endParaRPr>
          </a:p>
          <a:p>
            <a:pPr marL="171450" indent="-171450">
              <a:buFont typeface="Arial" panose="020B0604020202020204" pitchFamily="34" charset="0"/>
              <a:buChar char="•"/>
            </a:pPr>
            <a:r>
              <a:rPr lang="en-US" dirty="0"/>
              <a:t>On December 6, 20212, OSHA issued a Request for Information (RFI) on Standards Improvement Project IV (SIP-IV),</a:t>
            </a:r>
            <a:r>
              <a:rPr lang="en-US" baseline="0" dirty="0"/>
              <a:t> which aimed to </a:t>
            </a:r>
            <a:r>
              <a:rPr lang="en-US" dirty="0"/>
              <a:t>reduce regulatory burdens while maintaining or enhancing worker safety and health.</a:t>
            </a:r>
            <a:endParaRPr lang="en-US" baseline="0" dirty="0"/>
          </a:p>
          <a:p>
            <a:pPr marL="171450" indent="-171450">
              <a:buFont typeface="Arial" panose="020B0604020202020204" pitchFamily="34" charset="0"/>
              <a:buChar char="•"/>
            </a:pPr>
            <a:r>
              <a:rPr lang="en-US" baseline="0" dirty="0"/>
              <a:t>On October 4, 2016, OSHA issued a Notice of Proposed Rulemaking (NPRM) pursuant to SIP-IV and </a:t>
            </a:r>
            <a:r>
              <a:rPr lang="en-US" dirty="0"/>
              <a:t>proposed to add</a:t>
            </a:r>
            <a:r>
              <a:rPr lang="en-US" baseline="0" dirty="0"/>
              <a:t> </a:t>
            </a:r>
            <a:r>
              <a:rPr lang="en-US" dirty="0"/>
              <a:t>an explicit requirement for PPE used in construction to fit. The proposed regulatory text was similar to existing language in general industry and maritime</a:t>
            </a:r>
            <a:r>
              <a:rPr lang="en-US" baseline="0" dirty="0"/>
              <a:t> PPE standards, and </a:t>
            </a:r>
            <a:r>
              <a:rPr lang="en-US" dirty="0"/>
              <a:t>OSHA has always had an implicit requirement that PPE in construction must fit to be “adequate” and of “safe design.”</a:t>
            </a:r>
            <a:endParaRPr lang="en-US" baseline="0" dirty="0"/>
          </a:p>
          <a:p>
            <a:pPr marL="171450" indent="-171450">
              <a:buFont typeface="Arial" panose="020B0604020202020204" pitchFamily="34" charset="0"/>
              <a:buChar char="•"/>
            </a:pPr>
            <a:r>
              <a:rPr lang="en-US" baseline="0" dirty="0"/>
              <a:t>After OSHA received comments that this item required a rulemaking with a larger scope than SIP-IV; the agency withdrew the proposed language to propose it in a separate section</a:t>
            </a:r>
          </a:p>
          <a:p>
            <a:pPr marL="171450" indent="-171450">
              <a:buFont typeface="Arial" panose="020B0604020202020204" pitchFamily="34" charset="0"/>
              <a:buChar char="•"/>
            </a:pPr>
            <a:r>
              <a:rPr lang="en-US" baseline="0" dirty="0"/>
              <a:t>OSHA is requesting </a:t>
            </a:r>
            <a:r>
              <a:rPr lang="en-US" dirty="0"/>
              <a:t>comments regarding the proposed revision by September 18, 2023</a:t>
            </a:r>
          </a:p>
          <a:p>
            <a:pPr marL="171450" indent="-171450">
              <a:buFont typeface="Arial" panose="020B0604020202020204" pitchFamily="34" charset="0"/>
              <a:buChar char="•"/>
            </a:pPr>
            <a:r>
              <a:rPr lang="en-US" dirty="0"/>
              <a:t>Proposed rule and comments was published in the Federal Register (</a:t>
            </a:r>
            <a:r>
              <a:rPr lang="en-US" b="1" dirty="0">
                <a:solidFill>
                  <a:schemeClr val="tx1"/>
                </a:solidFill>
              </a:rPr>
              <a:t>https://www.federalregister.gov/documents/2023/07/20/2023-15285/personal-protective-equipment-in-construction</a:t>
            </a:r>
            <a:r>
              <a:rPr lang="en-US" dirty="0"/>
              <a:t>) on July 20, 2023.</a:t>
            </a:r>
          </a:p>
        </p:txBody>
      </p:sp>
      <p:sp>
        <p:nvSpPr>
          <p:cNvPr id="4" name="Slide Number Placeholder 3"/>
          <p:cNvSpPr>
            <a:spLocks noGrp="1"/>
          </p:cNvSpPr>
          <p:nvPr>
            <p:ph type="sldNum" sz="quarter" idx="10"/>
          </p:nvPr>
        </p:nvSpPr>
        <p:spPr/>
        <p:txBody>
          <a:bodyPr/>
          <a:lstStyle/>
          <a:p>
            <a:fld id="{ABE2779E-D1FA-B94E-B00B-BB69D64E6083}" type="slidenum">
              <a:rPr lang="en-US" smtClean="0"/>
              <a:pPr/>
              <a:t>50</a:t>
            </a:fld>
            <a:endParaRPr lang="en-US" dirty="0"/>
          </a:p>
        </p:txBody>
      </p:sp>
    </p:spTree>
    <p:extLst>
      <p:ext uri="{BB962C8B-B14F-4D97-AF65-F5344CB8AC3E}">
        <p14:creationId xmlns:p14="http://schemas.microsoft.com/office/powerpoint/2010/main" val="2274721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 proposing to update its reference to the ANSI B56.1-1969 Safety Standard for Powered Industrial Trucks found in its powered industrial truck standards to also include the latest version of ANSI/ITSDF B56.1a-2018, Safety Standard for Low Lift and High Lift Trucks.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This rulemaking will incorporate by reference the consensus standard provisions related to the design and construction of powered industrial trucks.</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This</a:t>
            </a:r>
            <a:r>
              <a:rPr lang="en-US" sz="1200" b="0" i="0" kern="1200" baseline="0" dirty="0">
                <a:solidFill>
                  <a:schemeClr val="tx1"/>
                </a:solidFill>
                <a:effectLst/>
                <a:latin typeface="+mn-lt"/>
                <a:ea typeface="ＭＳ Ｐゴシック" charset="0"/>
                <a:cs typeface="+mn-cs"/>
              </a:rPr>
              <a:t> rulemaking </a:t>
            </a:r>
            <a:r>
              <a:rPr lang="en-US" sz="1200" b="0" i="0" kern="1200" dirty="0">
                <a:solidFill>
                  <a:schemeClr val="tx1"/>
                </a:solidFill>
                <a:effectLst/>
                <a:latin typeface="+mn-lt"/>
                <a:ea typeface="ＭＳ Ｐゴシック" charset="0"/>
                <a:cs typeface="+mn-cs"/>
              </a:rPr>
              <a:t>is a continuation of OSHA’s ongoing effort to update references to consensus standards published by standards-developing organizations.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aims to improve worker safety and health by ensuring that consensus standards referenced in OSHA rules address current industry practice and state-of-the-art technology.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In a separate action (RIN 1218-AC99), OSHA is collecting information to evaluate the need to update requirements related to the maintenance and use of powered industrial trucks and training of operators.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51</a:t>
            </a:fld>
            <a:endParaRPr lang="en-US" dirty="0"/>
          </a:p>
        </p:txBody>
      </p:sp>
    </p:spTree>
    <p:extLst>
      <p:ext uri="{BB962C8B-B14F-4D97-AF65-F5344CB8AC3E}">
        <p14:creationId xmlns:p14="http://schemas.microsoft.com/office/powerpoint/2010/main" val="1196424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has received feedback from stakeholders indicating that several regulatory provisions of the 2016 final rule on Walking-Working Surfaces (81 FR 82494; November 18, 2016) are unclear.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ＭＳ Ｐゴシック" charset="0"/>
                <a:cs typeface="+mn-cs"/>
              </a:rPr>
              <a:t>The agency plans to correct a formatting error in Table D-2 (Stairway Handrail Requirements) and also revise the language of the requirements for stair rail systems to make them clearer and reflect OSHA's original intent.</a:t>
            </a: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a:t>
            </a:r>
            <a:r>
              <a:rPr lang="en-US" sz="1200" b="0" i="0" kern="1200" baseline="0" dirty="0">
                <a:solidFill>
                  <a:schemeClr val="tx1"/>
                </a:solidFill>
                <a:effectLst/>
                <a:latin typeface="+mn-lt"/>
                <a:ea typeface="ＭＳ Ｐゴシック" charset="0"/>
                <a:cs typeface="+mn-cs"/>
              </a:rPr>
              <a:t> 2016 rule </a:t>
            </a:r>
            <a:r>
              <a:rPr lang="en-US" sz="1200" b="0" i="0" kern="1200" dirty="0">
                <a:solidFill>
                  <a:schemeClr val="tx1"/>
                </a:solidFill>
                <a:effectLst/>
                <a:latin typeface="+mn-lt"/>
                <a:ea typeface="ＭＳ Ｐゴシック" charset="0"/>
                <a:cs typeface="+mn-cs"/>
              </a:rPr>
              <a:t>updated and revised the outdated general industry WWS and Personal Protective Equipment (Fall Protection Systems) standards on slip, trip, and fall hazards (29 CFR part 1910, subparts D and I). OSHA adopted the existing standards in 1971 and had not updated them since. The final rule also added new requirements on personal fall protection systems (29 CFR part 1910, subpart I).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plans </a:t>
            </a:r>
            <a:r>
              <a:rPr lang="en-US" sz="1200" dirty="0"/>
              <a:t>to reopen the rulemaking record in </a:t>
            </a:r>
            <a:r>
              <a:rPr lang="en-US" sz="1200" b="1" dirty="0"/>
              <a:t>August 2023.</a:t>
            </a:r>
            <a:endParaRPr lang="en-US" sz="1200" b="1" i="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52</a:t>
            </a:fld>
            <a:endParaRPr lang="en-US" dirty="0"/>
          </a:p>
        </p:txBody>
      </p:sp>
    </p:spTree>
    <p:extLst>
      <p:ext uri="{BB962C8B-B14F-4D97-AF65-F5344CB8AC3E}">
        <p14:creationId xmlns:p14="http://schemas.microsoft.com/office/powerpoint/2010/main" val="1263228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On March 25, 2016, OSHA published a final rule on Occupational Exposure to Respirable Crystalline Silica (81 FR 16286). OSHA issued two separate standards--one for construction, and one for general industry and maritime.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Neither standard included a provision for medical removal protection. Both industry and labor organizations petitioned for review of the rule.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Upon review, the U.S. Court of Appeals for the DC Circuit concluded that OSHA failed to adequately explain its decision to omit medical removal protections from the rule and remanded the rule for further consideration of the issue.</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53</a:t>
            </a:fld>
            <a:endParaRPr lang="en-US" dirty="0"/>
          </a:p>
        </p:txBody>
      </p:sp>
    </p:spTree>
    <p:extLst>
      <p:ext uri="{BB962C8B-B14F-4D97-AF65-F5344CB8AC3E}">
        <p14:creationId xmlns:p14="http://schemas.microsoft.com/office/powerpoint/2010/main" val="9913403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dirty="0">
                <a:solidFill>
                  <a:srgbClr val="2E2E2E"/>
                </a:solidFill>
                <a:effectLst/>
                <a:latin typeface="Arial" panose="020B0604020202020204" pitchFamily="34" charset="0"/>
              </a:rPr>
              <a:t>This rulemaking will clarify the right of workers and certified bargaining units to specify a worker or union representative to accompany an OSHA inspector during the inspection process/facility walkaround, regardless of whether the representative is an employee of the employer, if in the judgment of the Compliance Safety and Health Officer such person is reasonably necessary to an effective and thorough physical inspection.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54</a:t>
            </a:fld>
            <a:endParaRPr lang="en-US" dirty="0"/>
          </a:p>
        </p:txBody>
      </p:sp>
    </p:spTree>
    <p:extLst>
      <p:ext uri="{BB962C8B-B14F-4D97-AF65-F5344CB8AC3E}">
        <p14:creationId xmlns:p14="http://schemas.microsoft.com/office/powerpoint/2010/main" val="1375319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a:t>
            </a:r>
            <a:r>
              <a:rPr lang="en-US" baseline="0" dirty="0"/>
              <a:t> slide lists items in the pre-rule stage.  The following slides provide more detail on these items.</a:t>
            </a:r>
            <a:endParaRPr lang="en-US" dirty="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55</a:t>
            </a:fld>
            <a:endParaRPr lang="en-US" dirty="0"/>
          </a:p>
        </p:txBody>
      </p:sp>
    </p:spTree>
    <p:extLst>
      <p:ext uri="{BB962C8B-B14F-4D97-AF65-F5344CB8AC3E}">
        <p14:creationId xmlns:p14="http://schemas.microsoft.com/office/powerpoint/2010/main" val="212815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charset="0"/>
                <a:cs typeface="+mn-cs"/>
              </a:rPr>
              <a:t>REGIONAL AND AREA OFFICE FUNCTIONS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mn-cs"/>
              </a:rPr>
              <a:t>Regional Offices include numerous Area Offices located within the Region, as well as specific</a:t>
            </a:r>
            <a:r>
              <a:rPr lang="en-US" sz="1200" kern="1200" baseline="0" dirty="0">
                <a:solidFill>
                  <a:schemeClr val="tx1"/>
                </a:solidFill>
                <a:effectLst/>
                <a:latin typeface="+mn-lt"/>
                <a:ea typeface="ＭＳ Ｐゴシック" charset="0"/>
                <a:cs typeface="+mn-cs"/>
              </a:rPr>
              <a:t> programs (whistleblower protections, enforcement, cooperative and state programs, and administrative programs)</a:t>
            </a:r>
            <a:r>
              <a:rPr lang="en-US" sz="1200" kern="1200" dirty="0">
                <a:solidFill>
                  <a:schemeClr val="tx1"/>
                </a:solidFill>
                <a:effectLst/>
                <a:latin typeface="+mn-lt"/>
                <a:ea typeface="ＭＳ Ｐゴシック" charset="0"/>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Regional and Area Office staff conduct a variety of activities.  Their functions include:</a:t>
            </a: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investigating safety and health complaints,</a:t>
            </a: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performing inspections of worksites,</a:t>
            </a: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and conducting other activities, such as compliance assistance and training.</a:t>
            </a:r>
          </a:p>
          <a:p>
            <a:pPr eaLnBrk="1" hangingPunct="1">
              <a:defRPr/>
            </a:pPr>
            <a:endParaRPr 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6</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346968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issued a Request for Information (RFI) on December 9, 2013 (78 FR 73756). The RFI identified issues related to modernization of the Process Safety Management standard (2</a:t>
            </a:r>
            <a:r>
              <a:rPr lang="en-US" sz="1200" b="0" i="0" kern="1200" baseline="0" dirty="0">
                <a:solidFill>
                  <a:schemeClr val="tx1"/>
                </a:solidFill>
                <a:effectLst/>
                <a:latin typeface="+mn-lt"/>
                <a:ea typeface="ＭＳ Ｐゴシック" charset="0"/>
                <a:cs typeface="+mn-cs"/>
              </a:rPr>
              <a:t>9 CFR </a:t>
            </a:r>
            <a:r>
              <a:rPr lang="en-US" sz="1200" b="0" i="0" kern="1200" dirty="0">
                <a:solidFill>
                  <a:schemeClr val="tx1"/>
                </a:solidFill>
                <a:effectLst/>
                <a:latin typeface="+mn-lt"/>
                <a:ea typeface="ＭＳ Ｐゴシック" charset="0"/>
                <a:cs typeface="+mn-cs"/>
              </a:rPr>
              <a:t>1910.119) and related standards necessary to meet the goal of preventing major chemical accidents.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completed SBREFA in August 2016 </a:t>
            </a:r>
          </a:p>
          <a:p>
            <a:pPr marL="171450" indent="-171450">
              <a:buFont typeface="Arial" panose="020B0604020202020204" pitchFamily="34" charset="0"/>
              <a:buChar char="•"/>
            </a:pPr>
            <a:r>
              <a:rPr lang="en-US" sz="1200" b="0" dirty="0"/>
              <a:t>OSHA plans to hold a stakeholder meeting in July 2022</a:t>
            </a:r>
          </a:p>
          <a:p>
            <a:pPr marL="171450" indent="-171450">
              <a:buFont typeface="Arial" panose="020B0604020202020204" pitchFamily="34" charset="0"/>
              <a:buChar char="•"/>
            </a:pPr>
            <a:r>
              <a:rPr lang="en-US" sz="1200" b="0" dirty="0"/>
              <a:t>OSHA plans to analyze comments in November 2023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56</a:t>
            </a:fld>
            <a:endParaRPr lang="en-US" dirty="0"/>
          </a:p>
        </p:txBody>
      </p:sp>
    </p:spTree>
    <p:extLst>
      <p:ext uri="{BB962C8B-B14F-4D97-AF65-F5344CB8AC3E}">
        <p14:creationId xmlns:p14="http://schemas.microsoft.com/office/powerpoint/2010/main" val="2062101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 current OSHA standard on mechanical power presses (29 CFR 1910.217) is approximately 40 years old and does not address technological changes</a:t>
            </a:r>
            <a:r>
              <a:rPr lang="en-US" sz="1200" b="0" i="0" kern="1200" baseline="0" dirty="0">
                <a:solidFill>
                  <a:schemeClr val="tx1"/>
                </a:solidFill>
                <a:effectLst/>
                <a:latin typeface="+mn-lt"/>
                <a:ea typeface="ＭＳ Ｐゴシック" charset="0"/>
                <a:cs typeface="+mn-cs"/>
              </a:rPr>
              <a:t> or </a:t>
            </a:r>
            <a:r>
              <a:rPr lang="en-US" sz="1200" b="0" i="0" kern="1200" dirty="0">
                <a:solidFill>
                  <a:schemeClr val="tx1"/>
                </a:solidFill>
                <a:effectLst/>
                <a:latin typeface="+mn-lt"/>
                <a:ea typeface="ＭＳ Ｐゴシック" charset="0"/>
                <a:cs typeface="+mn-cs"/>
              </a:rPr>
              <a:t>the use of hydraulic or pneumatic power presses.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previously published an ANPRM on Mechanical Power Presses (June 2007) in which it identified several options for updating this standard.</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 agency issued a</a:t>
            </a:r>
            <a:r>
              <a:rPr lang="en-US" sz="1200" b="0" i="0" kern="1200" baseline="0" dirty="0">
                <a:solidFill>
                  <a:schemeClr val="tx1"/>
                </a:solidFill>
                <a:effectLst/>
                <a:latin typeface="+mn-lt"/>
                <a:ea typeface="ＭＳ Ｐゴシック" charset="0"/>
                <a:cs typeface="+mn-cs"/>
              </a:rPr>
              <a:t> Request for Information on July 28, 2021 (</a:t>
            </a:r>
            <a:r>
              <a:rPr lang="en-US" sz="1200" b="0" i="0" u="sng" kern="1200" dirty="0">
                <a:solidFill>
                  <a:schemeClr val="tx1"/>
                </a:solidFill>
                <a:effectLst/>
                <a:latin typeface="+mn-lt"/>
                <a:ea typeface="ＭＳ Ｐゴシック" charset="0"/>
                <a:cs typeface="+mn-cs"/>
              </a:rPr>
              <a:t>86 FR 40651</a:t>
            </a:r>
            <a:r>
              <a:rPr lang="en-US" sz="1200" b="0" i="0" u="none" kern="1200" dirty="0">
                <a:solidFill>
                  <a:schemeClr val="tx1"/>
                </a:solidFill>
                <a:effectLst/>
                <a:latin typeface="+mn-lt"/>
                <a:ea typeface="ＭＳ Ｐゴシック" charset="0"/>
                <a:cs typeface="+mn-cs"/>
              </a:rPr>
              <a:t>)</a:t>
            </a:r>
            <a:r>
              <a:rPr lang="en-US" sz="1200" b="0" i="0" u="none" kern="1200" baseline="0" dirty="0">
                <a:solidFill>
                  <a:schemeClr val="tx1"/>
                </a:solidFill>
                <a:effectLst/>
                <a:latin typeface="+mn-lt"/>
                <a:ea typeface="ＭＳ Ｐゴシック" charset="0"/>
                <a:cs typeface="+mn-cs"/>
              </a:rPr>
              <a:t> </a:t>
            </a:r>
            <a:r>
              <a:rPr lang="en-US" sz="1200" b="0" i="0" kern="1200" dirty="0">
                <a:solidFill>
                  <a:schemeClr val="tx1"/>
                </a:solidFill>
                <a:effectLst/>
                <a:latin typeface="+mn-lt"/>
                <a:ea typeface="ＭＳ Ｐゴシック" charset="0"/>
                <a:cs typeface="+mn-cs"/>
              </a:rPr>
              <a:t>seeking information regarding whether it should update the standard, mechanical, if so, how closely the standard should follow the current ANSI B11.1 standard. OSHA also sought information on the types of presses that should be covered, the use and certification of equipment, and other topics such as presence-sensing device initiation (PSDI) systems, and requirements for press modifications, training, and injury reporting.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plans</a:t>
            </a:r>
            <a:r>
              <a:rPr lang="en-US" sz="1200" b="0" i="0" kern="1200" baseline="0" dirty="0">
                <a:solidFill>
                  <a:schemeClr val="tx1"/>
                </a:solidFill>
                <a:effectLst/>
                <a:latin typeface="+mn-lt"/>
                <a:ea typeface="ＭＳ Ｐゴシック" charset="0"/>
                <a:cs typeface="+mn-cs"/>
              </a:rPr>
              <a:t> to</a:t>
            </a:r>
            <a:r>
              <a:rPr lang="en-US" sz="1200" b="0" i="0" kern="1200" dirty="0">
                <a:solidFill>
                  <a:schemeClr val="tx1"/>
                </a:solidFill>
                <a:effectLst/>
                <a:latin typeface="+mn-lt"/>
                <a:ea typeface="ＭＳ Ｐゴシック" charset="0"/>
                <a:cs typeface="+mn-cs"/>
              </a:rPr>
              <a:t> use the information received in response to this RFI to determine what action, if any, it may take to reduce regulatory burdens while maintaining worker safety.</a:t>
            </a:r>
            <a:endParaRPr lang="en-US" sz="1200" b="0" i="0" u="none" kern="1200" baseline="0" dirty="0">
              <a:solidFill>
                <a:schemeClr val="tx1"/>
              </a:solidFill>
              <a:effectLst/>
              <a:latin typeface="+mn-lt"/>
              <a:ea typeface="ＭＳ Ｐゴシック" charset="0"/>
              <a:cs typeface="+mn-cs"/>
            </a:endParaRPr>
          </a:p>
          <a:p>
            <a:pPr marL="171450" indent="-171450">
              <a:buFont typeface="Arial" panose="020B0604020202020204" pitchFamily="34" charset="0"/>
              <a:buChar char="•"/>
            </a:pPr>
            <a:r>
              <a:rPr lang="en-US" sz="1200" b="0" i="0" u="none" kern="1200" baseline="0" dirty="0">
                <a:solidFill>
                  <a:schemeClr val="tx1"/>
                </a:solidFill>
                <a:effectLst/>
                <a:latin typeface="+mn-lt"/>
                <a:ea typeface="ＭＳ Ｐゴシック" charset="0"/>
                <a:cs typeface="+mn-cs"/>
              </a:rPr>
              <a:t>The RFI comment period closed O</a:t>
            </a:r>
            <a:r>
              <a:rPr lang="en-US" sz="1200" b="0" i="0" kern="1200" baseline="0" dirty="0">
                <a:solidFill>
                  <a:schemeClr val="tx1"/>
                </a:solidFill>
                <a:effectLst/>
                <a:latin typeface="+mn-lt"/>
                <a:ea typeface="ＭＳ Ｐゴシック" charset="0"/>
                <a:cs typeface="+mn-cs"/>
              </a:rPr>
              <a:t>ctober 26, 2021. </a:t>
            </a:r>
          </a:p>
          <a:p>
            <a:pPr marL="171450" indent="-171450">
              <a:buFont typeface="Arial" panose="020B0604020202020204" pitchFamily="34" charset="0"/>
              <a:buChar char="•"/>
            </a:pPr>
            <a:r>
              <a:rPr lang="en-US" sz="1200" b="0" i="0" kern="1200" baseline="0" dirty="0">
                <a:solidFill>
                  <a:schemeClr val="tx1"/>
                </a:solidFill>
                <a:effectLst/>
                <a:latin typeface="+mn-lt"/>
                <a:ea typeface="ＭＳ Ｐゴシック" charset="0"/>
                <a:cs typeface="+mn-cs"/>
              </a:rPr>
              <a:t>OSHA will analyze comments in December 2023.</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57</a:t>
            </a:fld>
            <a:endParaRPr lang="en-US" dirty="0"/>
          </a:p>
        </p:txBody>
      </p:sp>
    </p:spTree>
    <p:extLst>
      <p:ext uri="{BB962C8B-B14F-4D97-AF65-F5344CB8AC3E}">
        <p14:creationId xmlns:p14="http://schemas.microsoft.com/office/powerpoint/2010/main" val="3373985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issued a Request</a:t>
            </a:r>
            <a:r>
              <a:rPr lang="en-US" sz="1200" b="0" i="0" kern="1200" baseline="0" dirty="0">
                <a:solidFill>
                  <a:schemeClr val="tx1"/>
                </a:solidFill>
                <a:effectLst/>
                <a:latin typeface="+mn-lt"/>
                <a:ea typeface="ＭＳ Ｐゴシック" charset="0"/>
                <a:cs typeface="+mn-cs"/>
              </a:rPr>
              <a:t> for Information on </a:t>
            </a:r>
            <a:r>
              <a:rPr lang="en-US" sz="1200" b="0" i="0" kern="1200" dirty="0">
                <a:solidFill>
                  <a:schemeClr val="tx1"/>
                </a:solidFill>
                <a:effectLst/>
                <a:latin typeface="+mn-lt"/>
                <a:ea typeface="ＭＳ Ｐゴシック" charset="0"/>
                <a:cs typeface="+mn-cs"/>
              </a:rPr>
              <a:t>December 7, 2016 (81 FR 88147)</a:t>
            </a:r>
            <a:r>
              <a:rPr lang="en-US" sz="1200" b="0" i="0" kern="1200" baseline="0" dirty="0">
                <a:solidFill>
                  <a:schemeClr val="tx1"/>
                </a:solidFill>
                <a:effectLst/>
                <a:latin typeface="+mn-lt"/>
                <a:ea typeface="ＭＳ Ｐゴシック" charset="0"/>
                <a:cs typeface="+mn-cs"/>
              </a:rPr>
              <a:t> that </a:t>
            </a:r>
            <a:r>
              <a:rPr lang="en-US" sz="1200" b="0" i="0" kern="1200" dirty="0">
                <a:solidFill>
                  <a:schemeClr val="tx1"/>
                </a:solidFill>
                <a:effectLst/>
                <a:latin typeface="+mn-lt"/>
                <a:ea typeface="ＭＳ Ｐゴシック" charset="0"/>
                <a:cs typeface="+mn-cs"/>
              </a:rPr>
              <a:t>provides OSHA's history with the issue of workplace violence in health care and social assistance, including a discussion of the Guidelines that were initially published in 1996, a 2014 update to the Guidelines, the agency's use of 5(a)(1) in enforcement cases in health care. The RFI solicited information primarily from health care employers, workers and other subject matter experts on impacts of violence, prevention strategies, and other information that will be useful to the agency.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was petitioned for a standard preventing workplace violence in health care by a broad coalition of labor unions, and in a separate petition by the National Nurses United.  On January 10, 2017, OSHA granted the petitions.  </a:t>
            </a:r>
          </a:p>
          <a:p>
            <a:pPr marL="171450" indent="-171450">
              <a:buFont typeface="Arial" panose="020B0604020202020204" pitchFamily="34" charset="0"/>
              <a:buChar char="•"/>
            </a:pPr>
            <a:r>
              <a:rPr lang="en-US" sz="1200" b="0" dirty="0"/>
              <a:t>OSHA plans to initiate the Small Business Regulatory Enforcement Fairness Act (SBREFA) process </a:t>
            </a:r>
            <a:r>
              <a:rPr lang="en-US" sz="1200" dirty="0"/>
              <a:t>in September 2022.</a:t>
            </a:r>
          </a:p>
          <a:p>
            <a:pPr marL="171450" indent="-171450">
              <a:buFont typeface="Arial" panose="020B0604020202020204" pitchFamily="34" charset="0"/>
              <a:buChar char="•"/>
            </a:pPr>
            <a:r>
              <a:rPr lang="en-US" sz="1200" b="1" dirty="0"/>
              <a:t>OSHA completed the SBREFA May 1, 2023</a:t>
            </a:r>
          </a:p>
          <a:p>
            <a:pPr marL="171450" indent="-171450">
              <a:buFont typeface="Arial" panose="020B0604020202020204" pitchFamily="34" charset="0"/>
              <a:buChar char="•"/>
            </a:pPr>
            <a:r>
              <a:rPr lang="en-US" sz="1200" b="1" dirty="0"/>
              <a:t>OSHA plans to analyze the SBREFA in December 2023</a:t>
            </a:r>
          </a:p>
          <a:p>
            <a:pPr>
              <a:buFont typeface="Wingdings" panose="05000000000000000000" pitchFamily="2" charset="2"/>
              <a:buChar char="§"/>
            </a:pPr>
            <a:endParaRPr lang="en-US" sz="1200"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58</a:t>
            </a:fld>
            <a:endParaRPr lang="en-US" dirty="0"/>
          </a:p>
        </p:txBody>
      </p:sp>
    </p:spTree>
    <p:extLst>
      <p:ext uri="{BB962C8B-B14F-4D97-AF65-F5344CB8AC3E}">
        <p14:creationId xmlns:p14="http://schemas.microsoft.com/office/powerpoint/2010/main" val="3261921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 considering rulemaking to revise its standards for occupational exposure to lead. OSHA lead standards provide medical removal levels of 60 µg/dL in general industry, 50 µg/dL in construction and the return of the employee to former job status at a blood lead level (BLL) below 40 µg/dL.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Recent medical findings indicate that lower blood lead levels in adults can result in adverse health effects including hypertension, cognitive dysfunction, and effects on renal function and reproductive systems.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is seeking input on reducing the current BLL triggers in the medical surveillance and medical removal protection provisions of the general industry and construction standards for lead, and about how current ancillary provisions in the lead standards can be modified to reduce worker BLLs in industries and occupations where elevated exposure to lead continues to occur.  OSHA is seeking this input from the public to help the agency identify possible areas of the lead standards for revision to improve protection of workers in industries and occupations where preventable exposure to lead continues to occur.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t>OSHA planned to issue an Advanced Notice of Proposed Rulemaking </a:t>
            </a:r>
            <a:r>
              <a:rPr lang="en-US" sz="1200" dirty="0"/>
              <a:t>in June 2022 to help identify possible areas of the lead standards for revision to improve protection of workers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ANPRM issued June 28, 2022 (87 FR 38343)- Comments due August 29, 2022</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ANPRM comments period extension ended October 28, 202</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OSHA plans to Analyze the comments in December 2023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59</a:t>
            </a:fld>
            <a:endParaRPr lang="en-US" dirty="0"/>
          </a:p>
        </p:txBody>
      </p:sp>
    </p:spTree>
    <p:extLst>
      <p:ext uri="{BB962C8B-B14F-4D97-AF65-F5344CB8AC3E}">
        <p14:creationId xmlns:p14="http://schemas.microsoft.com/office/powerpoint/2010/main" val="1535407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Heat is the leading weather-related killer, and it is becoming more dangerous as 18 of the last 19 years were the hottest on record.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Excessive heat can cause heat stroke and even death if not treated properly.  It also exacerbates existing health problems like asthma, kidney failure, and heart disease.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Workers in agriculture and construction are at highest risk, but the problem affects all workers exposed to heat, including indoor workers without climate-controlled environments. Essential jobs where employees are exposed to high levels of heat are disproportionately held by Black and Brown workers.</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OSHA currently relies on the general duty clause (OSH Act Section 5(a))(1)) to protect workers from this hazard. To date, California, Washington, Minnesota, and the US military have issued heat protections.</a:t>
            </a:r>
          </a:p>
          <a:p>
            <a:pPr marL="171450" indent="-171450">
              <a:buFont typeface="Arial" panose="020B0604020202020204" pitchFamily="34" charset="0"/>
              <a:buChar char="•"/>
            </a:pPr>
            <a:r>
              <a:rPr lang="en-US" sz="1200" dirty="0"/>
              <a:t>OSHA issued an Advanced Noticed of Proposed Rulemaking (ANPRM) on October 27, 2021</a:t>
            </a:r>
            <a:r>
              <a:rPr lang="en-US" sz="1200" baseline="0" dirty="0"/>
              <a:t> and </a:t>
            </a:r>
            <a:r>
              <a:rPr lang="en-US" sz="1200" b="0" baseline="0" dirty="0"/>
              <a:t>e</a:t>
            </a:r>
            <a:r>
              <a:rPr lang="en-US" sz="1200" b="0" dirty="0">
                <a:solidFill>
                  <a:srgbClr val="FF0000"/>
                </a:solidFill>
              </a:rPr>
              <a:t>xtended the comment period for the potential rulemaking </a:t>
            </a:r>
            <a:r>
              <a:rPr lang="en-US" sz="1200" dirty="0">
                <a:solidFill>
                  <a:srgbClr val="FF0000"/>
                </a:solidFill>
              </a:rPr>
              <a:t>through January 26, 2021. OSHA will analyze comments in June 2022</a:t>
            </a:r>
          </a:p>
          <a:p>
            <a:pPr marL="171450" indent="-171450">
              <a:buFont typeface="Arial" panose="020B0604020202020204" pitchFamily="34" charset="0"/>
              <a:buChar char="•"/>
            </a:pPr>
            <a:r>
              <a:rPr lang="en-US" sz="1200" b="1" dirty="0">
                <a:solidFill>
                  <a:srgbClr val="FF0000"/>
                </a:solidFill>
              </a:rPr>
              <a:t>Initiate SBREFA </a:t>
            </a:r>
            <a:r>
              <a:rPr lang="en-US" sz="1200" dirty="0">
                <a:solidFill>
                  <a:srgbClr val="FF0000"/>
                </a:solidFill>
              </a:rPr>
              <a:t>in August 2023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60</a:t>
            </a:fld>
            <a:endParaRPr lang="en-US" dirty="0"/>
          </a:p>
        </p:txBody>
      </p:sp>
    </p:spTree>
    <p:extLst>
      <p:ext uri="{BB962C8B-B14F-4D97-AF65-F5344CB8AC3E}">
        <p14:creationId xmlns:p14="http://schemas.microsoft.com/office/powerpoint/2010/main" val="793904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slides lists regulatory actions classified as “long-term.”  This generally means that any</a:t>
            </a:r>
            <a:r>
              <a:rPr lang="en-US" baseline="0" dirty="0"/>
              <a:t> OSHA action is more than one year away.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sz="1600" b="1" dirty="0"/>
              <a:t>Injury and Illness Recordkeeping</a:t>
            </a:r>
          </a:p>
          <a:p>
            <a:r>
              <a:rPr lang="en-US" sz="1600" dirty="0"/>
              <a:t>OSHA proposed to restore the Musculoskeletal Disorders (MSD) column to the OSHA 300 log.</a:t>
            </a:r>
          </a:p>
          <a:p>
            <a:endParaRPr lang="en-US" sz="1600" dirty="0"/>
          </a:p>
          <a:p>
            <a:r>
              <a:rPr lang="en-US" sz="1600" b="1" dirty="0"/>
              <a:t>Shipyard Fall Protection</a:t>
            </a:r>
          </a:p>
          <a:p>
            <a:r>
              <a:rPr lang="en-US" sz="1600" dirty="0"/>
              <a:t>OSHA </a:t>
            </a:r>
            <a:r>
              <a:rPr lang="en-US" sz="2400" b="0" i="0" dirty="0">
                <a:solidFill>
                  <a:srgbClr val="2E2E2E"/>
                </a:solidFill>
                <a:effectLst/>
                <a:latin typeface="Arial" panose="020B0604020202020204" pitchFamily="34" charset="0"/>
              </a:rPr>
              <a:t>issued an RFI to solicit data and comments on updating existing standards and dividing the rulemaking into three subparts: subpart E, Stairways, Ladders and Other Access and Egress; subpart M, Fall Protection; and subpart N, Scaffolds.</a:t>
            </a:r>
          </a:p>
          <a:p>
            <a:endParaRPr lang="en-US" sz="1600" dirty="0"/>
          </a:p>
          <a:p>
            <a:r>
              <a:rPr lang="en-US" sz="1600" b="1" dirty="0"/>
              <a:t>Powered Industrial Trucks </a:t>
            </a:r>
          </a:p>
          <a:p>
            <a:r>
              <a:rPr lang="en-US" sz="1600" dirty="0"/>
              <a:t>OSHA issued a Request for Information (RFI) on March 11, 2019 (84 FR 8633), to determine whether changes need to be made to locations of use, maintenance, training, and operation of powered industrial trucks.</a:t>
            </a:r>
          </a:p>
          <a:p>
            <a:endParaRPr lang="en-US" sz="1600" baseline="0" dirty="0"/>
          </a:p>
          <a:p>
            <a:r>
              <a:rPr lang="en-US" sz="1600" baseline="0" dirty="0"/>
              <a:t>Note: In a Long-Term Action, </a:t>
            </a:r>
            <a:r>
              <a:rPr lang="en-US" sz="1600" b="0" i="0" kern="1200" dirty="0">
                <a:solidFill>
                  <a:schemeClr val="tx1"/>
                </a:solidFill>
                <a:effectLst/>
                <a:latin typeface="+mn-lt"/>
                <a:ea typeface="ＭＳ Ｐゴシック" charset="0"/>
                <a:cs typeface="+mn-cs"/>
              </a:rPr>
              <a:t>OSHA is collecting information to evaluate the need to update requirements related to the maintenance and use of powered industrial trucks and training of operators. This is a separate activity from the Powered Industrial Trucks Design Standard Update,</a:t>
            </a:r>
            <a:r>
              <a:rPr lang="en-US" sz="1600" b="0" i="0" kern="1200" baseline="0" dirty="0">
                <a:solidFill>
                  <a:schemeClr val="tx1"/>
                </a:solidFill>
                <a:effectLst/>
                <a:latin typeface="+mn-lt"/>
                <a:ea typeface="ＭＳ Ｐゴシック" charset="0"/>
                <a:cs typeface="+mn-cs"/>
              </a:rPr>
              <a:t> discussed on a previous slide, </a:t>
            </a:r>
            <a:r>
              <a:rPr lang="en-US" sz="1600" b="0" i="0" kern="1200" dirty="0">
                <a:solidFill>
                  <a:schemeClr val="tx1"/>
                </a:solidFill>
                <a:effectLst/>
                <a:latin typeface="+mn-lt"/>
                <a:ea typeface="ＭＳ Ｐゴシック" charset="0"/>
                <a:cs typeface="+mn-cs"/>
              </a:rPr>
              <a:t>that is currently</a:t>
            </a:r>
            <a:r>
              <a:rPr lang="en-US" sz="1600" b="0" i="0" kern="1200" baseline="0" dirty="0">
                <a:solidFill>
                  <a:schemeClr val="tx1"/>
                </a:solidFill>
                <a:effectLst/>
                <a:latin typeface="+mn-lt"/>
                <a:ea typeface="ＭＳ Ｐゴシック" charset="0"/>
                <a:cs typeface="+mn-cs"/>
              </a:rPr>
              <a:t> in the Proposed Rule Stage.</a:t>
            </a:r>
          </a:p>
          <a:p>
            <a:endParaRPr lang="en-US" sz="1600" b="0" i="0" kern="1200" baseline="0" dirty="0">
              <a:solidFill>
                <a:schemeClr val="tx1"/>
              </a:solidFill>
              <a:effectLst/>
              <a:latin typeface="+mn-lt"/>
              <a:ea typeface="ＭＳ Ｐゴシック" charset="0"/>
              <a:cs typeface="+mn-cs"/>
            </a:endParaRPr>
          </a:p>
          <a:p>
            <a:r>
              <a:rPr lang="en-US" sz="1600" b="1" dirty="0"/>
              <a:t>Lock-Out/Tag-Out</a:t>
            </a:r>
          </a:p>
          <a:p>
            <a:pPr>
              <a:spcAft>
                <a:spcPts val="600"/>
              </a:spcAft>
              <a:buFont typeface="Wingdings" panose="05000000000000000000" pitchFamily="2" charset="2"/>
              <a:buNone/>
            </a:pPr>
            <a:r>
              <a:rPr lang="en-US" sz="2400" dirty="0">
                <a:latin typeface="Calibri" panose="020F0502020204030204" pitchFamily="34" charset="0"/>
                <a:cs typeface="Calibri" panose="020F0502020204030204" pitchFamily="34" charset="0"/>
              </a:rPr>
              <a:t>Technological advancements using computer-based controls of hazardous energy (e.g., mechanical, electrical, etc.,) are more prevalent and conflict with the current standard. </a:t>
            </a:r>
            <a:r>
              <a:rPr lang="en-US" sz="2400" b="0" i="0" kern="1200" dirty="0">
                <a:solidFill>
                  <a:schemeClr val="tx1"/>
                </a:solidFill>
                <a:effectLst/>
                <a:latin typeface="+mn-lt"/>
                <a:ea typeface="ＭＳ Ｐゴシック" charset="0"/>
                <a:cs typeface="+mn-cs"/>
              </a:rPr>
              <a:t>The agency has recently seen an increase in requests for variances for these devices. </a:t>
            </a:r>
            <a:endParaRPr lang="en-US" sz="2400"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None/>
            </a:pPr>
            <a:endParaRPr lang="en-US" sz="2400" b="1"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None/>
            </a:pPr>
            <a:r>
              <a:rPr lang="en-US" sz="1600" b="1" dirty="0"/>
              <a:t>Silica in Construction- Table 1</a:t>
            </a:r>
          </a:p>
          <a:p>
            <a:pPr marL="514350" indent="-457200"/>
            <a:r>
              <a:rPr lang="en-US" sz="1600" dirty="0"/>
              <a:t>OSHA is evaluating whether revisions to Table 1 of the silica standard for construction may be appropriate. includes dust control methods for certain</a:t>
            </a:r>
          </a:p>
          <a:p>
            <a:pPr marL="514350" indent="-457200"/>
            <a:r>
              <a:rPr lang="en-US" sz="1600" dirty="0"/>
              <a:t>equipment/tasks.  Employers that follow Table 1 are not required to measure workers’ silica exposure and are not subject to the PEL. OSHA is evaluating this</a:t>
            </a:r>
          </a:p>
          <a:p>
            <a:pPr marL="514350" indent="-457200"/>
            <a:r>
              <a:rPr lang="en-US" sz="1600" dirty="0"/>
              <a:t>information to determine if revisions to Table 1 may be appropriate.</a:t>
            </a:r>
          </a:p>
          <a:p>
            <a:pPr marL="514350" indent="-457200"/>
            <a:endParaRPr lang="en-US" sz="1600" dirty="0"/>
          </a:p>
          <a:p>
            <a:pPr marL="514350" indent="-457200"/>
            <a:r>
              <a:rPr lang="en-US" sz="1600" b="1" dirty="0"/>
              <a:t>COVID-19 Vaccination and Testing Emergency Temporary Standard</a:t>
            </a:r>
          </a:p>
          <a:p>
            <a:pPr marL="514350" indent="-457200">
              <a:buFont typeface="Arial" panose="020B0604020202020204" pitchFamily="34" charset="0"/>
              <a:buChar char="•"/>
            </a:pPr>
            <a:r>
              <a:rPr lang="en-US" sz="1600" b="0" i="0" dirty="0">
                <a:solidFill>
                  <a:srgbClr val="2E2E2E"/>
                </a:solidFill>
                <a:effectLst/>
                <a:latin typeface="Arial" panose="020B0604020202020204" pitchFamily="34" charset="0"/>
              </a:rPr>
              <a:t>OSHA published an emergency temporary standard to protect workers from the grave danger of COVID-19 transmission in the workplace. The standard required all covered employers to develop and implement a mandatory COVID-19 vaccination policy, with an exception for employers that instead adopt a policy requiring employees to elect either to get vaccinated or to undergo regular COVID-19 testing and wear a face covering at work. </a:t>
            </a:r>
          </a:p>
          <a:p>
            <a:pPr marL="514350" indent="-457200">
              <a:buFont typeface="Arial" panose="020B0604020202020204" pitchFamily="34" charset="0"/>
              <a:buChar char="•"/>
            </a:pPr>
            <a:r>
              <a:rPr lang="en-US" sz="1600" b="0" i="0" dirty="0">
                <a:solidFill>
                  <a:srgbClr val="2E2E2E"/>
                </a:solidFill>
                <a:effectLst/>
                <a:latin typeface="Arial" panose="020B0604020202020204" pitchFamily="34" charset="0"/>
              </a:rPr>
              <a:t>On January 13, 2022, the U.S. Supreme Court stayed the Vaccination and Testing ETS, finding that challengers were likely to prevail on their claims. After evaluating the Court's decision, OSHA withdrew the Vaccination and Testing ETS as an enforceable emergency temporary standard. OSHA did not withdraw the ETS to the extent that it serves as a proposed rule while OSHA continues to evaluate comments and the Court’s decision.</a:t>
            </a:r>
          </a:p>
          <a:p>
            <a:pPr marL="514350" indent="-457200">
              <a:buFont typeface="Arial" panose="020B0604020202020204" pitchFamily="34" charset="0"/>
              <a:buChar char="•"/>
            </a:pPr>
            <a:r>
              <a:rPr lang="en-US" sz="1600" b="0" i="0" dirty="0">
                <a:solidFill>
                  <a:srgbClr val="2E2E2E"/>
                </a:solidFill>
                <a:effectLst/>
                <a:latin typeface="Arial" panose="020B0604020202020204" pitchFamily="34" charset="0"/>
              </a:rPr>
              <a:t>OSHA’s next action is undetermined.</a:t>
            </a:r>
            <a:endParaRPr lang="en-US" sz="11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61</a:t>
            </a:fld>
            <a:endParaRPr lang="en-US" dirty="0"/>
          </a:p>
        </p:txBody>
      </p:sp>
    </p:spTree>
    <p:extLst>
      <p:ext uri="{BB962C8B-B14F-4D97-AF65-F5344CB8AC3E}">
        <p14:creationId xmlns:p14="http://schemas.microsoft.com/office/powerpoint/2010/main" val="3743158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66763" indent="-292100">
              <a:defRPr>
                <a:solidFill>
                  <a:schemeClr val="tx1"/>
                </a:solidFill>
                <a:latin typeface="Arial" charset="0"/>
                <a:ea typeface="ＭＳ Ｐゴシック" charset="0"/>
              </a:defRPr>
            </a:lvl2pPr>
            <a:lvl3pPr marL="1179513" indent="-233363">
              <a:defRPr>
                <a:solidFill>
                  <a:schemeClr val="tx1"/>
                </a:solidFill>
                <a:latin typeface="Arial" charset="0"/>
                <a:ea typeface="ＭＳ Ｐゴシック" charset="0"/>
              </a:defRPr>
            </a:lvl3pPr>
            <a:lvl4pPr marL="1654175" indent="-233363">
              <a:defRPr>
                <a:solidFill>
                  <a:schemeClr val="tx1"/>
                </a:solidFill>
                <a:latin typeface="Arial" charset="0"/>
                <a:ea typeface="ＭＳ Ｐゴシック" charset="0"/>
              </a:defRPr>
            </a:lvl4pPr>
            <a:lvl5pPr marL="2128838" indent="-233363">
              <a:defRPr>
                <a:solidFill>
                  <a:schemeClr val="tx1"/>
                </a:solidFill>
                <a:latin typeface="Arial" charset="0"/>
                <a:ea typeface="ＭＳ Ｐゴシック" charset="0"/>
              </a:defRPr>
            </a:lvl5pPr>
            <a:lvl6pPr marL="2586038" indent="-233363" eaLnBrk="0" fontAlgn="base" hangingPunct="0">
              <a:spcBef>
                <a:spcPct val="0"/>
              </a:spcBef>
              <a:spcAft>
                <a:spcPct val="0"/>
              </a:spcAft>
              <a:defRPr>
                <a:solidFill>
                  <a:schemeClr val="tx1"/>
                </a:solidFill>
                <a:latin typeface="Arial" charset="0"/>
                <a:ea typeface="ＭＳ Ｐゴシック" charset="0"/>
              </a:defRPr>
            </a:lvl6pPr>
            <a:lvl7pPr marL="3043238" indent="-233363" eaLnBrk="0" fontAlgn="base" hangingPunct="0">
              <a:spcBef>
                <a:spcPct val="0"/>
              </a:spcBef>
              <a:spcAft>
                <a:spcPct val="0"/>
              </a:spcAft>
              <a:defRPr>
                <a:solidFill>
                  <a:schemeClr val="tx1"/>
                </a:solidFill>
                <a:latin typeface="Arial" charset="0"/>
                <a:ea typeface="ＭＳ Ｐゴシック" charset="0"/>
              </a:defRPr>
            </a:lvl7pPr>
            <a:lvl8pPr marL="3500438" indent="-233363" eaLnBrk="0" fontAlgn="base" hangingPunct="0">
              <a:spcBef>
                <a:spcPct val="0"/>
              </a:spcBef>
              <a:spcAft>
                <a:spcPct val="0"/>
              </a:spcAft>
              <a:defRPr>
                <a:solidFill>
                  <a:schemeClr val="tx1"/>
                </a:solidFill>
                <a:latin typeface="Arial" charset="0"/>
                <a:ea typeface="ＭＳ Ｐゴシック" charset="0"/>
              </a:defRPr>
            </a:lvl8pPr>
            <a:lvl9pPr marL="3957638" indent="-233363" eaLnBrk="0" fontAlgn="base" hangingPunct="0">
              <a:spcBef>
                <a:spcPct val="0"/>
              </a:spcBef>
              <a:spcAft>
                <a:spcPct val="0"/>
              </a:spcAft>
              <a:defRPr>
                <a:solidFill>
                  <a:schemeClr val="tx1"/>
                </a:solidFill>
                <a:latin typeface="Arial" charset="0"/>
                <a:ea typeface="ＭＳ Ｐゴシック" charset="0"/>
              </a:defRPr>
            </a:lvl9pPr>
          </a:lstStyle>
          <a:p>
            <a:fld id="{9505CB53-ADB6-3642-827B-3EFBBB2DBE0A}" type="slidenum">
              <a:rPr lang="en-US"/>
              <a:pPr/>
              <a:t>62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an employer’s key responsibilities</a:t>
            </a:r>
            <a:r>
              <a:rPr lang="en-US" baseline="0" dirty="0"/>
              <a:t> under the Occupational Safety and Health Act.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7</a:t>
            </a:fld>
            <a:endParaRPr lang="en-US" dirty="0"/>
          </a:p>
        </p:txBody>
      </p:sp>
    </p:spTree>
    <p:extLst>
      <p:ext uri="{BB962C8B-B14F-4D97-AF65-F5344CB8AC3E}">
        <p14:creationId xmlns:p14="http://schemas.microsoft.com/office/powerpoint/2010/main" val="258383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chart shows the number of inspections</a:t>
            </a:r>
            <a:r>
              <a:rPr lang="en-US" baseline="0" dirty="0"/>
              <a:t> conducted by federal OSHA over the years.  The number for FY2022 is 31,820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FY 2022 Annual Enforcement Summary: https://www.osha.gov/enforcement/2022-enforcement-summary]</a:t>
            </a:r>
          </a:p>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9</a:t>
            </a:fld>
            <a:endParaRPr lang="en-US" dirty="0"/>
          </a:p>
        </p:txBody>
      </p:sp>
    </p:spTree>
    <p:extLst>
      <p:ext uri="{BB962C8B-B14F-4D97-AF65-F5344CB8AC3E}">
        <p14:creationId xmlns:p14="http://schemas.microsoft.com/office/powerpoint/2010/main" val="208849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OSHA conducts enforcement activities through two different inspection types – unprogrammed and programmed.  </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Programmed inspections specifically target the most dangerous workplaces and the most recalcitrant employers.  </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Unprogrammed inspections are initiated for several reasons, including worker complaints, referrals, employer reports and follow-up inspections.  </a:t>
            </a:r>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10</a:t>
            </a:fld>
            <a:endParaRPr lang="en-US" altLang="en-US" dirty="0"/>
          </a:p>
        </p:txBody>
      </p:sp>
    </p:spTree>
    <p:extLst>
      <p:ext uri="{BB962C8B-B14F-4D97-AF65-F5344CB8AC3E}">
        <p14:creationId xmlns:p14="http://schemas.microsoft.com/office/powerpoint/2010/main" val="459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Approximately 57%</a:t>
            </a:r>
            <a:r>
              <a:rPr lang="en-US" sz="1050" kern="1200" baseline="0" dirty="0">
                <a:solidFill>
                  <a:schemeClr val="tx1"/>
                </a:solidFill>
                <a:effectLst/>
                <a:latin typeface="+mn-lt"/>
                <a:ea typeface="ＭＳ Ｐゴシック" charset="0"/>
                <a:cs typeface="+mn-cs"/>
              </a:rPr>
              <a:t> </a:t>
            </a:r>
            <a:r>
              <a:rPr lang="en-US" sz="1050" kern="1200" dirty="0">
                <a:solidFill>
                  <a:schemeClr val="tx1"/>
                </a:solidFill>
                <a:effectLst/>
                <a:latin typeface="+mn-lt"/>
                <a:ea typeface="ＭＳ Ｐゴシック" charset="0"/>
                <a:cs typeface="+mn-cs"/>
              </a:rPr>
              <a:t>of OSHA inspections in FY 2021 were for unprogrammed activity</a:t>
            </a:r>
            <a:endParaRPr lang="en-US" sz="1050" kern="1200" baseline="0" dirty="0">
              <a:solidFill>
                <a:schemeClr val="tx1"/>
              </a:solidFill>
              <a:effectLst/>
              <a:latin typeface="+mn-lt"/>
              <a:ea typeface="ＭＳ Ｐゴシック" charset="0"/>
              <a:cs typeface="+mn-cs"/>
            </a:endParaRPr>
          </a:p>
          <a:p>
            <a:pPr marL="171450" lvl="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Unprogrammed activity has higher priority than programmed activity. </a:t>
            </a:r>
          </a:p>
          <a:p>
            <a:pPr marL="17145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Unprogrammed activity includes imminent danger situations, fatalities and catastrophes, and complaints and referrals.  </a:t>
            </a:r>
          </a:p>
          <a:p>
            <a:pPr marL="17145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The highest priority goes to activity involving an imminent danger situation. This is where there is a high likelihood for a fatality or serious injury if the hazard is not addressed.</a:t>
            </a:r>
          </a:p>
          <a:p>
            <a:pPr marL="171450" lvl="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The next priority situation is where a worker has died or been hospitalized.  OSHA would initiate an inspection to determine how the incident occurred, and to address the hazard before anyone else is killed or injured.</a:t>
            </a:r>
          </a:p>
          <a:p>
            <a:pPr marL="171450" lvl="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Inspections would also be conducted for formal employee complaints, or referrals, that involve serious hazards.  </a:t>
            </a:r>
          </a:p>
          <a:p>
            <a:pPr marL="171450" lvl="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If a complaint involves a situation that is considered “other-than-serious”, OSHA would allow the employer to conduct a self-investigation and respond back with the results.  The same process is used if the complaint comes from a former employee. </a:t>
            </a:r>
          </a:p>
          <a:p>
            <a:pPr marL="171450" lvl="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One type of employer-based referral comes from a severe injury report. </a:t>
            </a:r>
          </a:p>
          <a:p>
            <a:pPr marL="17145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In 2015, OSHA expanded the list of work-related severe injuries that employers must report to the agency.  Employers already had to report all work-related fatalities and hospitalizations of three or more employees within eight hours. Now, employers must also report all work-related in-patient hospitalizations, amputations, and loss of an eye to OSHA within 24 hours.  </a:t>
            </a:r>
          </a:p>
          <a:p>
            <a:pPr marL="171450" lvl="0" indent="-171450">
              <a:spcBef>
                <a:spcPts val="0"/>
              </a:spcBef>
              <a:spcAft>
                <a:spcPts val="600"/>
              </a:spcAft>
              <a:buFont typeface="Arial" panose="020B0604020202020204" pitchFamily="34" charset="0"/>
              <a:buChar char="•"/>
            </a:pPr>
            <a:r>
              <a:rPr lang="en-US" sz="1050" kern="1200" dirty="0">
                <a:solidFill>
                  <a:schemeClr val="tx1"/>
                </a:solidFill>
                <a:effectLst/>
                <a:latin typeface="+mn-lt"/>
                <a:ea typeface="ＭＳ Ｐゴシック" charset="0"/>
                <a:cs typeface="+mn-cs"/>
              </a:rPr>
              <a:t>The Severe Injury Reporting program typically results in approximately 200 employer reports per week. OSHA inspects about one third of those reports. (In CY 2022 the Federal OSHA numbers were SIRs = 10,378 with 31% inspected.)</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11</a:t>
            </a:fld>
            <a:endParaRPr lang="en-US" altLang="en-US" dirty="0"/>
          </a:p>
        </p:txBody>
      </p:sp>
    </p:spTree>
    <p:extLst>
      <p:ext uri="{BB962C8B-B14F-4D97-AF65-F5344CB8AC3E}">
        <p14:creationId xmlns:p14="http://schemas.microsoft.com/office/powerpoint/2010/main" val="80385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a:prstGeom prst="rect">
            <a:avLst/>
          </a:prstGeom>
        </p:spPr>
        <p:txBody>
          <a:bodyPr anchor="ctr"/>
          <a:lstStyle>
            <a:lvl1pPr>
              <a:defRPr>
                <a:solidFill>
                  <a:srgbClr val="182C83"/>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5" name="Straight Connector 4"/>
          <p:cNvCxnSpPr/>
          <p:nvPr userDrawn="1"/>
        </p:nvCxnSpPr>
        <p:spPr>
          <a:xfrm>
            <a:off x="1524000" y="3733800"/>
            <a:ext cx="6096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734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049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26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nchor="ctr"/>
          <a:lstStyle>
            <a:lvl1pPr algn="l">
              <a:lnSpc>
                <a:spcPct val="90000"/>
              </a:lnSpc>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2362200"/>
            <a:ext cx="8229600" cy="3763963"/>
          </a:xfrm>
          <a:prstGeom prst="rect">
            <a:avLst/>
          </a:prstGeom>
        </p:spPr>
        <p:txBody>
          <a:bodyPr/>
          <a:lstStyle>
            <a:lvl1pPr marL="342900" indent="-342900">
              <a:buClr>
                <a:srgbClr val="0070C0"/>
              </a:buClr>
              <a:buFont typeface="Wingdings" charset="2"/>
              <a:buChar char="§"/>
              <a:defRPr/>
            </a:lvl1pPr>
            <a:lvl3pPr>
              <a:buClr>
                <a:srgbClr val="0070C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64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182C83"/>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859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a:prstGeom prst="rect">
            <a:avLst/>
          </a:prstGeom>
        </p:spPr>
        <p:txBody>
          <a:bodyPr anchor="ctr"/>
          <a:lstStyle>
            <a:lvl1pPr algn="l">
              <a:lnSpc>
                <a:spcPct val="90000"/>
              </a:lnSpc>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114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a:prstGeom prst="rect">
            <a:avLst/>
          </a:prstGeom>
        </p:spPr>
        <p:txBody>
          <a:bodyPr anchor="ctr"/>
          <a:lstStyle>
            <a:lvl1pPr algn="l">
              <a:lnSpc>
                <a:spcPct val="90000"/>
              </a:lnSpc>
              <a:defRPr>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2419350"/>
            <a:ext cx="4040188"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059112"/>
            <a:ext cx="4040188"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419350"/>
            <a:ext cx="4041775"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059112"/>
            <a:ext cx="4041775"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0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a:prstGeom prst="rect">
            <a:avLst/>
          </a:prstGeom>
        </p:spPr>
        <p:txBody>
          <a:bodyPr anchor="ctr"/>
          <a:lstStyle>
            <a:lvl1pPr algn="l">
              <a:lnSpc>
                <a:spcPct val="9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0630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1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8229600" cy="1143000"/>
          </a:xfrm>
          <a:prstGeom prst="rect">
            <a:avLst/>
          </a:prstGeom>
        </p:spPr>
        <p:txBody>
          <a:bodyPr/>
          <a:lstStyle>
            <a:lvl1pPr>
              <a:defRPr/>
            </a:lvl1pPr>
          </a:lstStyle>
          <a:p>
            <a:r>
              <a:rPr lang="en-US" dirty="0"/>
              <a:t>OSHA</a:t>
            </a:r>
          </a:p>
        </p:txBody>
      </p:sp>
    </p:spTree>
    <p:extLst>
      <p:ext uri="{BB962C8B-B14F-4D97-AF65-F5344CB8AC3E}">
        <p14:creationId xmlns:p14="http://schemas.microsoft.com/office/powerpoint/2010/main" val="148416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975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14" cstate="email">
            <a:extLst>
              <a:ext uri="{28A0092B-C50C-407E-A947-70E740481C1C}">
                <a14:useLocalDpi xmlns:a14="http://schemas.microsoft.com/office/drawing/2010/main" val="0"/>
              </a:ext>
            </a:extLst>
          </a:blip>
          <a:stretch>
            <a:fillRect/>
          </a:stretch>
        </p:blipFill>
        <p:spPr bwMode="auto">
          <a:xfrm>
            <a:off x="6934200" y="6248400"/>
            <a:ext cx="1905000"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5" cstate="email">
            <a:extLst>
              <a:ext uri="{28A0092B-C50C-407E-A947-70E740481C1C}">
                <a14:useLocalDpi xmlns:a14="http://schemas.microsoft.com/office/drawing/2010/main" val="0"/>
              </a:ext>
            </a:extLst>
          </a:blip>
          <a:srcRect r="4762"/>
          <a:stretch/>
        </p:blipFill>
        <p:spPr>
          <a:xfrm>
            <a:off x="-2" y="0"/>
            <a:ext cx="9171432" cy="2216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sha.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recordkeeping/NAICScodesforelectronicsubmissio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osha.gov/injuryreporting/ita/"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worker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http://ukharp.net/resources/images/site/youtube-logo.p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youtube.com/watch?v=Kr2ouLj1oW0" TargetMode="External"/><Relationship Id="rId4" Type="http://schemas.openxmlformats.org/officeDocument/2006/relationships/hyperlink" Target="https://www.youtube.com/watch?v=CWu84CYk7M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http://ukharp.net/resources/images/site/youtube-logo.p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www.youtube.com/watch?v=bDprrB1xC1I" TargetMode="External"/><Relationship Id="rId4" Type="http://schemas.openxmlformats.org/officeDocument/2006/relationships/hyperlink" Target="https://www.youtube.com/watch?v=aTYzj2Y0ZLQ"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0" y="2284412"/>
            <a:ext cx="9144000" cy="160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ts val="0"/>
              </a:spcBef>
              <a:spcAft>
                <a:spcPts val="0"/>
              </a:spcAft>
            </a:pPr>
            <a:r>
              <a:rPr lang="en-US" altLang="en-US" sz="5400" dirty="0">
                <a:solidFill>
                  <a:srgbClr val="0070C0"/>
                </a:solidFill>
                <a:latin typeface="Calibri" panose="020F0502020204030204" pitchFamily="34" charset="0"/>
              </a:rPr>
              <a:t>OSHA Update</a:t>
            </a:r>
            <a:endParaRPr lang="en-US" altLang="en-US" sz="1600" dirty="0">
              <a:solidFill>
                <a:srgbClr val="0070C0"/>
              </a:solidFill>
              <a:latin typeface="Calibri" panose="020F0502020204030204" pitchFamily="34" charset="0"/>
            </a:endParaRPr>
          </a:p>
        </p:txBody>
      </p:sp>
      <p:sp>
        <p:nvSpPr>
          <p:cNvPr id="10" name="Rectangle 3"/>
          <p:cNvSpPr>
            <a:spLocks noGrp="1" noChangeArrowheads="1"/>
          </p:cNvSpPr>
          <p:nvPr>
            <p:ph type="subTitle" idx="1"/>
          </p:nvPr>
        </p:nvSpPr>
        <p:spPr bwMode="auto">
          <a:xfrm>
            <a:off x="0" y="4038600"/>
            <a:ext cx="91440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600"/>
              </a:spcAft>
              <a:defRPr/>
            </a:pPr>
            <a:r>
              <a:rPr lang="en-US" altLang="en-US" sz="2800" b="1" dirty="0">
                <a:solidFill>
                  <a:schemeClr val="tx1">
                    <a:lumMod val="75000"/>
                    <a:lumOff val="25000"/>
                  </a:schemeClr>
                </a:solidFill>
                <a:latin typeface="Calibri" pitchFamily="34" charset="0"/>
              </a:rPr>
              <a:t>Francisco J. Garcia</a:t>
            </a:r>
          </a:p>
          <a:p>
            <a:pPr>
              <a:spcBef>
                <a:spcPts val="0"/>
              </a:spcBef>
              <a:spcAft>
                <a:spcPts val="1800"/>
              </a:spcAft>
              <a:defRPr/>
            </a:pPr>
            <a:r>
              <a:rPr lang="en-US" altLang="en-US" sz="2000" b="1" dirty="0">
                <a:latin typeface="Calibri" pitchFamily="34" charset="0"/>
              </a:rPr>
              <a:t>Compliance Assistance Specialist</a:t>
            </a:r>
            <a:br>
              <a:rPr lang="en-US" altLang="en-US" sz="2000" b="1" dirty="0">
                <a:latin typeface="Calibri" pitchFamily="34" charset="0"/>
              </a:rPr>
            </a:br>
            <a:r>
              <a:rPr lang="en-US" altLang="en-US" sz="2000" b="1" dirty="0">
                <a:latin typeface="Calibri" pitchFamily="34" charset="0"/>
              </a:rPr>
              <a:t>Occupational Safety and Health Administration</a:t>
            </a:r>
            <a:endParaRPr lang="en-US" altLang="en-US" sz="2400" b="1" dirty="0">
              <a:latin typeface="Calibri" pitchFamily="34" charset="0"/>
            </a:endParaRPr>
          </a:p>
        </p:txBody>
      </p:sp>
      <p:sp>
        <p:nvSpPr>
          <p:cNvPr id="11" name="TextBox 10"/>
          <p:cNvSpPr txBox="1"/>
          <p:nvPr/>
        </p:nvSpPr>
        <p:spPr>
          <a:xfrm>
            <a:off x="762000" y="304800"/>
            <a:ext cx="4267200" cy="923330"/>
          </a:xfrm>
          <a:prstGeom prst="rect">
            <a:avLst/>
          </a:prstGeom>
          <a:noFill/>
        </p:spPr>
        <p:txBody>
          <a:bodyPr wrap="square" rtlCol="0">
            <a:spAutoFit/>
          </a:bodyPr>
          <a:lstStyle/>
          <a:p>
            <a:pPr>
              <a:spcBef>
                <a:spcPts val="0"/>
              </a:spcBef>
              <a:defRPr/>
            </a:pPr>
            <a:r>
              <a:rPr lang="en-US" altLang="en-US" b="1" dirty="0">
                <a:solidFill>
                  <a:schemeClr val="bg1">
                    <a:lumMod val="65000"/>
                  </a:schemeClr>
                </a:solidFill>
                <a:latin typeface="Calibri" pitchFamily="34" charset="0"/>
              </a:rPr>
              <a:t>ASSP Pensacola</a:t>
            </a:r>
          </a:p>
          <a:p>
            <a:pPr>
              <a:spcBef>
                <a:spcPts val="0"/>
              </a:spcBef>
              <a:defRPr/>
            </a:pPr>
            <a:r>
              <a:rPr lang="en-US" altLang="en-US" b="1" dirty="0">
                <a:solidFill>
                  <a:schemeClr val="bg1">
                    <a:lumMod val="65000"/>
                  </a:schemeClr>
                </a:solidFill>
                <a:latin typeface="Calibri" pitchFamily="34" charset="0"/>
              </a:rPr>
              <a:t>Pensacola, Florida, 8/17/23</a:t>
            </a:r>
          </a:p>
          <a:p>
            <a:endParaRPr lang="en-US" dirty="0"/>
          </a:p>
        </p:txBody>
      </p:sp>
    </p:spTree>
    <p:extLst>
      <p:ext uri="{BB962C8B-B14F-4D97-AF65-F5344CB8AC3E}">
        <p14:creationId xmlns:p14="http://schemas.microsoft.com/office/powerpoint/2010/main" val="21886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400" y="535655"/>
            <a:ext cx="4572000"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a:solidFill>
                  <a:schemeClr val="bg1"/>
                </a:solidFill>
                <a:effectLst>
                  <a:outerShdw blurRad="38100" dist="38100" dir="2700000" algn="tl">
                    <a:srgbClr val="000000">
                      <a:alpha val="43137"/>
                    </a:srgbClr>
                  </a:outerShdw>
                </a:effectLst>
                <a:latin typeface="Calibri" panose="020F0502020204030204" pitchFamily="34" charset="0"/>
              </a:rPr>
              <a:t>Inspection Types</a:t>
            </a:r>
          </a:p>
        </p:txBody>
      </p:sp>
      <p:sp>
        <p:nvSpPr>
          <p:cNvPr id="2" name="TextBox 1"/>
          <p:cNvSpPr txBox="1"/>
          <p:nvPr/>
        </p:nvSpPr>
        <p:spPr>
          <a:xfrm>
            <a:off x="762000" y="3124200"/>
            <a:ext cx="6110287" cy="1431161"/>
          </a:xfrm>
          <a:prstGeom prst="rect">
            <a:avLst/>
          </a:prstGeom>
          <a:noFill/>
        </p:spPr>
        <p:txBody>
          <a:bodyPr wrap="square" rtlCol="0">
            <a:spAutoFit/>
          </a:bodyPr>
          <a:lstStyle/>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Unprogrammed inspections</a:t>
            </a:r>
          </a:p>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Programmed inspections</a:t>
            </a:r>
          </a:p>
        </p:txBody>
      </p:sp>
      <p:sp>
        <p:nvSpPr>
          <p:cNvPr id="3" name="Rectangle 2"/>
          <p:cNvSpPr/>
          <p:nvPr/>
        </p:nvSpPr>
        <p:spPr>
          <a:xfrm>
            <a:off x="6934199" y="2667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934199" y="3124200"/>
            <a:ext cx="381000"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391399" y="2667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391399" y="31242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62886" y="2667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862886" y="31242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320086" y="2667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320086" y="31242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34199" y="35814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934199" y="40386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391399" y="35814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391399" y="40386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862886" y="35814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862886" y="40386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320086" y="3581400"/>
            <a:ext cx="381000"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20086" y="40386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934199" y="44958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934199" y="4953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391399" y="4495800"/>
            <a:ext cx="381000"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391399" y="4953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862886" y="44958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862886" y="4953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320086" y="44958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320086" y="4953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934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400" y="535655"/>
            <a:ext cx="8638674"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a:solidFill>
                  <a:schemeClr val="bg1"/>
                </a:solidFill>
                <a:effectLst>
                  <a:outerShdw blurRad="38100" dist="38100" dir="2700000" algn="tl">
                    <a:srgbClr val="000000">
                      <a:alpha val="43137"/>
                    </a:srgbClr>
                  </a:outerShdw>
                </a:effectLst>
                <a:latin typeface="Calibri" panose="020F0502020204030204" pitchFamily="34" charset="0"/>
              </a:rPr>
              <a:t>Unprogrammed Activity</a:t>
            </a:r>
          </a:p>
        </p:txBody>
      </p:sp>
      <p:sp>
        <p:nvSpPr>
          <p:cNvPr id="6" name="Rectangle 3"/>
          <p:cNvSpPr txBox="1">
            <a:spLocks noChangeArrowheads="1"/>
          </p:cNvSpPr>
          <p:nvPr/>
        </p:nvSpPr>
        <p:spPr>
          <a:xfrm>
            <a:off x="542365" y="2667000"/>
            <a:ext cx="6165850" cy="2971800"/>
          </a:xfrm>
          <a:prstGeom prst="rect">
            <a:avLst/>
          </a:prstGeom>
        </p:spPr>
        <p:txBody>
          <a:bodyPr/>
          <a:lstStyle>
            <a:lvl1pPr marL="342900" indent="-342900"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spcBef>
                <a:spcPts val="0"/>
              </a:spcBef>
              <a:spcAft>
                <a:spcPts val="1800"/>
              </a:spcAft>
              <a:buSzPct val="110000"/>
            </a:pPr>
            <a:r>
              <a:rPr lang="en-US" altLang="en-US" sz="3600" kern="0" dirty="0">
                <a:latin typeface="Calibri" panose="020F0502020204030204" pitchFamily="34" charset="0"/>
                <a:cs typeface="Calibri" panose="020F0502020204030204" pitchFamily="34" charset="0"/>
              </a:rPr>
              <a:t>Imminent Danger</a:t>
            </a:r>
          </a:p>
          <a:p>
            <a:pPr marL="457200" indent="-457200" eaLnBrk="1" hangingPunct="1">
              <a:spcBef>
                <a:spcPts val="0"/>
              </a:spcBef>
              <a:spcAft>
                <a:spcPts val="1800"/>
              </a:spcAft>
              <a:buSzPct val="110000"/>
            </a:pPr>
            <a:r>
              <a:rPr lang="en-US" altLang="en-US" sz="3600" kern="0" dirty="0">
                <a:latin typeface="Calibri" panose="020F0502020204030204" pitchFamily="34" charset="0"/>
                <a:cs typeface="Calibri" panose="020F0502020204030204" pitchFamily="34" charset="0"/>
              </a:rPr>
              <a:t>Fatality/Catastrophe </a:t>
            </a:r>
          </a:p>
          <a:p>
            <a:pPr marL="457200" indent="-457200" eaLnBrk="1" hangingPunct="1">
              <a:spcBef>
                <a:spcPts val="0"/>
              </a:spcBef>
              <a:spcAft>
                <a:spcPts val="1800"/>
              </a:spcAft>
              <a:buSzPct val="110000"/>
            </a:pPr>
            <a:r>
              <a:rPr lang="en-US" altLang="en-US" sz="3600" kern="0" dirty="0">
                <a:latin typeface="Calibri" panose="020F0502020204030204" pitchFamily="34" charset="0"/>
                <a:cs typeface="Calibri" panose="020F0502020204030204" pitchFamily="34" charset="0"/>
              </a:rPr>
              <a:t>Complaints/Referrals</a:t>
            </a:r>
            <a:endParaRPr lang="en-US" altLang="en-US" sz="3600" kern="0" dirty="0">
              <a:solidFill>
                <a:schemeClr val="accent2"/>
              </a:solidFill>
            </a:endParaRPr>
          </a:p>
        </p:txBody>
      </p:sp>
      <p:grpSp>
        <p:nvGrpSpPr>
          <p:cNvPr id="4" name="Group 3"/>
          <p:cNvGrpSpPr/>
          <p:nvPr/>
        </p:nvGrpSpPr>
        <p:grpSpPr>
          <a:xfrm>
            <a:off x="5715000" y="2643187"/>
            <a:ext cx="2563368" cy="2233613"/>
            <a:chOff x="5715000" y="2643187"/>
            <a:chExt cx="2563368" cy="2233613"/>
          </a:xfrm>
        </p:grpSpPr>
        <p:sp>
          <p:nvSpPr>
            <p:cNvPr id="2" name="Isosceles Triangle 1"/>
            <p:cNvSpPr/>
            <p:nvPr/>
          </p:nvSpPr>
          <p:spPr>
            <a:xfrm>
              <a:off x="5715000" y="2643187"/>
              <a:ext cx="2563368" cy="2209800"/>
            </a:xfrm>
            <a:prstGeom prst="triangle">
              <a:avLst/>
            </a:prstGeom>
            <a:solidFill>
              <a:srgbClr val="FF0000">
                <a:alpha val="40000"/>
              </a:srgbClr>
            </a:solidFill>
            <a:ln w="1905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08215" y="3014752"/>
              <a:ext cx="990600" cy="1862048"/>
            </a:xfrm>
            <a:prstGeom prst="rect">
              <a:avLst/>
            </a:prstGeom>
            <a:noFill/>
          </p:spPr>
          <p:txBody>
            <a:bodyPr wrap="square" rtlCol="0">
              <a:spAutoFit/>
            </a:bodyPr>
            <a:lstStyle/>
            <a:p>
              <a:r>
                <a:rPr lang="en-US" sz="11500" dirty="0">
                  <a:solidFill>
                    <a:schemeClr val="bg1"/>
                  </a:solidFill>
                  <a:latin typeface="Bernard MT Condensed" panose="02050806060905020404" pitchFamily="18" charset="0"/>
                </a:rPr>
                <a:t>!</a:t>
              </a:r>
            </a:p>
          </p:txBody>
        </p:sp>
      </p:grpSp>
    </p:spTree>
    <p:extLst>
      <p:ext uri="{BB962C8B-B14F-4D97-AF65-F5344CB8AC3E}">
        <p14:creationId xmlns:p14="http://schemas.microsoft.com/office/powerpoint/2010/main" val="427221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400" y="535655"/>
            <a:ext cx="8638674"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a:solidFill>
                  <a:schemeClr val="bg1"/>
                </a:solidFill>
                <a:effectLst>
                  <a:outerShdw blurRad="38100" dist="38100" dir="2700000" algn="tl">
                    <a:srgbClr val="000000">
                      <a:alpha val="43137"/>
                    </a:srgbClr>
                  </a:outerShdw>
                </a:effectLst>
                <a:latin typeface="Calibri" panose="020F0502020204030204" pitchFamily="34" charset="0"/>
              </a:rPr>
              <a:t>Programmed Activity</a:t>
            </a:r>
          </a:p>
        </p:txBody>
      </p:sp>
      <p:sp>
        <p:nvSpPr>
          <p:cNvPr id="6" name="Rectangle 3"/>
          <p:cNvSpPr txBox="1">
            <a:spLocks noChangeArrowheads="1"/>
          </p:cNvSpPr>
          <p:nvPr/>
        </p:nvSpPr>
        <p:spPr>
          <a:xfrm>
            <a:off x="533400" y="3124200"/>
            <a:ext cx="7772400" cy="2362200"/>
          </a:xfrm>
          <a:prstGeom prst="rect">
            <a:avLst/>
          </a:prstGeom>
        </p:spPr>
        <p:txBody>
          <a:bodyPr/>
          <a:lstStyle>
            <a:lvl1pPr marL="342900" indent="-342900"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spcBef>
                <a:spcPts val="0"/>
              </a:spcBef>
              <a:spcAft>
                <a:spcPts val="1800"/>
              </a:spcAft>
              <a:buSzPct val="110000"/>
            </a:pPr>
            <a:r>
              <a:rPr lang="en-US" altLang="en-US" sz="3600" kern="0" dirty="0">
                <a:latin typeface="Calibri" panose="020F0502020204030204" pitchFamily="34" charset="0"/>
                <a:cs typeface="Calibri" panose="020F0502020204030204" pitchFamily="34" charset="0"/>
              </a:rPr>
              <a:t>Special Emphasis Programs</a:t>
            </a:r>
          </a:p>
          <a:p>
            <a:pPr marL="457200" indent="-457200" eaLnBrk="1" hangingPunct="1">
              <a:spcBef>
                <a:spcPts val="0"/>
              </a:spcBef>
              <a:spcAft>
                <a:spcPts val="1800"/>
              </a:spcAft>
              <a:buSzPct val="110000"/>
            </a:pPr>
            <a:r>
              <a:rPr lang="en-US" altLang="en-US" sz="3600" kern="0" dirty="0">
                <a:latin typeface="Calibri" panose="020F0502020204030204" pitchFamily="34" charset="0"/>
                <a:cs typeface="Calibri" panose="020F0502020204030204" pitchFamily="34" charset="0"/>
              </a:rPr>
              <a:t>Site-Specific Targeting</a:t>
            </a:r>
            <a:endParaRPr lang="en-US" altLang="en-US" sz="3600" kern="0" dirty="0">
              <a:solidFill>
                <a:schemeClr val="accent2"/>
              </a:solidFill>
            </a:endParaRPr>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l="19999" t="32591" r="66819" b="16297"/>
          <a:stretch/>
        </p:blipFill>
        <p:spPr>
          <a:xfrm rot="302222">
            <a:off x="6135742" y="1786497"/>
            <a:ext cx="2705653" cy="4495800"/>
          </a:xfrm>
          <a:prstGeom prst="rect">
            <a:avLst/>
          </a:prstGeom>
        </p:spPr>
      </p:pic>
    </p:spTree>
    <p:extLst>
      <p:ext uri="{BB962C8B-B14F-4D97-AF65-F5344CB8AC3E}">
        <p14:creationId xmlns:p14="http://schemas.microsoft.com/office/powerpoint/2010/main" val="410047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704549" y="535655"/>
            <a:ext cx="8467525"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a:solidFill>
                  <a:schemeClr val="bg1"/>
                </a:solidFill>
                <a:effectLst>
                  <a:outerShdw blurRad="38100" dist="38100" dir="2700000" algn="tl">
                    <a:srgbClr val="000000">
                      <a:alpha val="43137"/>
                    </a:srgbClr>
                  </a:outerShdw>
                </a:effectLst>
                <a:latin typeface="Calibri" panose="020F0502020204030204" pitchFamily="34" charset="0"/>
              </a:rPr>
              <a:t>The Inspection Process</a:t>
            </a:r>
          </a:p>
        </p:txBody>
      </p:sp>
      <p:sp>
        <p:nvSpPr>
          <p:cNvPr id="3" name="Rectangle 2"/>
          <p:cNvSpPr/>
          <p:nvPr/>
        </p:nvSpPr>
        <p:spPr>
          <a:xfrm>
            <a:off x="704549" y="2514600"/>
            <a:ext cx="7696200" cy="3000821"/>
          </a:xfrm>
          <a:prstGeom prst="rect">
            <a:avLst/>
          </a:prstGeom>
        </p:spPr>
        <p:txBody>
          <a:bodyPr wrap="square">
            <a:spAutoFit/>
          </a:bodyPr>
          <a:lstStyle/>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Opening Conference</a:t>
            </a:r>
          </a:p>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Walkaround </a:t>
            </a:r>
          </a:p>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Closing Conference</a:t>
            </a:r>
          </a:p>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Contest/Resolution</a:t>
            </a:r>
          </a:p>
        </p:txBody>
      </p:sp>
      <p:grpSp>
        <p:nvGrpSpPr>
          <p:cNvPr id="11" name="Group 10"/>
          <p:cNvGrpSpPr/>
          <p:nvPr/>
        </p:nvGrpSpPr>
        <p:grpSpPr>
          <a:xfrm>
            <a:off x="6629399" y="2514600"/>
            <a:ext cx="1371601" cy="2971800"/>
            <a:chOff x="6629399" y="2514600"/>
            <a:chExt cx="1371601" cy="2971800"/>
          </a:xfrm>
        </p:grpSpPr>
        <p:cxnSp>
          <p:nvCxnSpPr>
            <p:cNvPr id="10" name="Straight Connector 9"/>
            <p:cNvCxnSpPr/>
            <p:nvPr/>
          </p:nvCxnSpPr>
          <p:spPr>
            <a:xfrm>
              <a:off x="7315199" y="2514600"/>
              <a:ext cx="0" cy="26670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629399" y="2514600"/>
              <a:ext cx="1371600" cy="457200"/>
            </a:xfrm>
            <a:prstGeom prst="roundRect">
              <a:avLst>
                <a:gd name="adj" fmla="val 27084"/>
              </a:avLst>
            </a:prstGeom>
            <a:solidFill>
              <a:srgbClr val="C1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cision 4"/>
            <p:cNvSpPr/>
            <p:nvPr/>
          </p:nvSpPr>
          <p:spPr>
            <a:xfrm>
              <a:off x="6629399" y="3276600"/>
              <a:ext cx="1371601" cy="533400"/>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ocess 5"/>
            <p:cNvSpPr/>
            <p:nvPr/>
          </p:nvSpPr>
          <p:spPr>
            <a:xfrm>
              <a:off x="6629399" y="4053110"/>
              <a:ext cx="1371601" cy="442690"/>
            </a:xfrm>
            <a:prstGeom prst="flowChartProcess">
              <a:avLst/>
            </a:prstGeom>
            <a:solidFill>
              <a:srgbClr val="4BD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972299" y="4800600"/>
              <a:ext cx="685800" cy="6858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541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609600" y="535655"/>
            <a:ext cx="8562474"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a:solidFill>
                  <a:schemeClr val="bg1"/>
                </a:solidFill>
                <a:effectLst>
                  <a:outerShdw blurRad="38100" dist="38100" dir="2700000" algn="tl">
                    <a:srgbClr val="000000">
                      <a:alpha val="43137"/>
                    </a:srgbClr>
                  </a:outerShdw>
                </a:effectLst>
                <a:latin typeface="Calibri" panose="020F0502020204030204" pitchFamily="34" charset="0"/>
              </a:rPr>
              <a:t>Violation Elements</a:t>
            </a:r>
          </a:p>
        </p:txBody>
      </p:sp>
      <p:sp>
        <p:nvSpPr>
          <p:cNvPr id="2" name="TextBox 1"/>
          <p:cNvSpPr txBox="1"/>
          <p:nvPr/>
        </p:nvSpPr>
        <p:spPr>
          <a:xfrm>
            <a:off x="609600" y="2514600"/>
            <a:ext cx="5867400" cy="3000821"/>
          </a:xfrm>
          <a:prstGeom prst="rect">
            <a:avLst/>
          </a:prstGeom>
          <a:noFill/>
        </p:spPr>
        <p:txBody>
          <a:bodyPr wrap="square" rtlCol="0">
            <a:spAutoFit/>
          </a:bodyPr>
          <a:lstStyle/>
          <a:p>
            <a:pPr marL="457200" indent="-457200">
              <a:spcBef>
                <a:spcPts val="0"/>
              </a:spcBef>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Applicable Standard</a:t>
            </a:r>
          </a:p>
          <a:p>
            <a:pPr marL="457200" indent="-457200">
              <a:spcBef>
                <a:spcPts val="0"/>
              </a:spcBef>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Existence of Hazard</a:t>
            </a:r>
          </a:p>
          <a:p>
            <a:pPr marL="457200" indent="-457200">
              <a:spcBef>
                <a:spcPts val="0"/>
              </a:spcBef>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Exposure to Hazard</a:t>
            </a:r>
          </a:p>
          <a:p>
            <a:pPr marL="457200" indent="-457200">
              <a:spcBef>
                <a:spcPts val="0"/>
              </a:spcBef>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Employer Knowledge</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63682">
            <a:off x="5907211" y="2209800"/>
            <a:ext cx="2841502" cy="3697288"/>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655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6263" y="564761"/>
            <a:ext cx="8534400" cy="576262"/>
          </a:xfrm>
        </p:spPr>
        <p:txBody>
          <a:bodyPr/>
          <a:lstStyle/>
          <a:p>
            <a:pPr eaLnBrk="1" hangingPunct="1"/>
            <a:r>
              <a:rPr lang="en-US" alt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Violation Classification </a:t>
            </a:r>
          </a:p>
        </p:txBody>
      </p:sp>
      <p:sp>
        <p:nvSpPr>
          <p:cNvPr id="16387" name="TextBox 2"/>
          <p:cNvSpPr txBox="1">
            <a:spLocks noChangeArrowheads="1"/>
          </p:cNvSpPr>
          <p:nvPr/>
        </p:nvSpPr>
        <p:spPr bwMode="auto">
          <a:xfrm>
            <a:off x="381000" y="9906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 name="TextBox 4"/>
          <p:cNvSpPr txBox="1">
            <a:spLocks noChangeArrowheads="1"/>
          </p:cNvSpPr>
          <p:nvPr/>
        </p:nvSpPr>
        <p:spPr bwMode="auto">
          <a:xfrm>
            <a:off x="576263" y="2362200"/>
            <a:ext cx="52149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Other-than-Serious</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Serious</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Repeated</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Willful</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Failure to Abate</a:t>
            </a: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63682">
            <a:off x="5907211" y="2209800"/>
            <a:ext cx="2841502" cy="3697288"/>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202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6781800" cy="1244819"/>
          </a:xfrm>
        </p:spPr>
        <p:txBody>
          <a:bodyPr/>
          <a:lstStyle/>
          <a:p>
            <a:pPr eaLnBrk="1" hangingPunct="1"/>
            <a:r>
              <a:rPr lang="en-US" altLang="en-US" dirty="0">
                <a:solidFill>
                  <a:schemeClr val="bg1"/>
                </a:solidFill>
                <a:latin typeface="Calibri" pitchFamily="34" charset="0"/>
              </a:rPr>
              <a:t> Top 10 Violations: FY 2022</a:t>
            </a:r>
          </a:p>
        </p:txBody>
      </p:sp>
      <p:sp>
        <p:nvSpPr>
          <p:cNvPr id="3" name="Rectangle 2"/>
          <p:cNvSpPr/>
          <p:nvPr/>
        </p:nvSpPr>
        <p:spPr>
          <a:xfrm>
            <a:off x="259772" y="2579997"/>
            <a:ext cx="4114800" cy="3493264"/>
          </a:xfrm>
          <a:prstGeom prst="rect">
            <a:avLst/>
          </a:prstGeom>
        </p:spPr>
        <p:txBody>
          <a:bodyPr wrap="square">
            <a:spAutoFit/>
          </a:bodyPr>
          <a:lstStyle/>
          <a:p>
            <a:pPr marL="342900" indent="-342900">
              <a:spcAft>
                <a:spcPts val="900"/>
              </a:spcAft>
              <a:buFont typeface="+mj-lt"/>
              <a:buAutoNum type="arabicPeriod"/>
            </a:pPr>
            <a:r>
              <a:rPr lang="en-US" sz="2000" b="1" dirty="0">
                <a:latin typeface="Calibri" panose="020F0502020204030204" pitchFamily="34" charset="0"/>
                <a:cs typeface="Calibri" panose="020F0502020204030204" pitchFamily="34" charset="0"/>
              </a:rPr>
              <a:t>Fall Protection – General Requirements (1926.501)</a:t>
            </a:r>
          </a:p>
          <a:p>
            <a:pPr marL="342900" indent="-342900">
              <a:spcAft>
                <a:spcPts val="900"/>
              </a:spcAft>
              <a:buFont typeface="+mj-lt"/>
              <a:buAutoNum type="arabicPeriod"/>
            </a:pPr>
            <a:r>
              <a:rPr lang="en-US" sz="2000" b="1" dirty="0">
                <a:latin typeface="Calibri" panose="020F0502020204030204" pitchFamily="34" charset="0"/>
                <a:cs typeface="Calibri" panose="020F0502020204030204" pitchFamily="34" charset="0"/>
              </a:rPr>
              <a:t>Hazard Communication (1910.1200)</a:t>
            </a:r>
          </a:p>
          <a:p>
            <a:pPr marL="342900" indent="-342900">
              <a:spcAft>
                <a:spcPts val="900"/>
              </a:spcAft>
              <a:buFont typeface="+mj-lt"/>
              <a:buAutoNum type="arabicPeriod"/>
            </a:pPr>
            <a:r>
              <a:rPr lang="en-US" sz="2000" b="1" dirty="0">
                <a:latin typeface="Calibri" panose="020F0502020204030204" pitchFamily="34" charset="0"/>
                <a:cs typeface="Calibri" panose="020F0502020204030204" pitchFamily="34" charset="0"/>
              </a:rPr>
              <a:t>Ladders (1926.1053)</a:t>
            </a:r>
          </a:p>
          <a:p>
            <a:pPr marL="342900" indent="-342900">
              <a:spcAft>
                <a:spcPts val="900"/>
              </a:spcAft>
              <a:buFont typeface="+mj-lt"/>
              <a:buAutoNum type="arabicPeriod"/>
            </a:pPr>
            <a:r>
              <a:rPr lang="en-US" sz="2000" b="1" dirty="0">
                <a:latin typeface="Calibri" panose="020F0502020204030204" pitchFamily="34" charset="0"/>
                <a:cs typeface="Calibri" panose="020F0502020204030204" pitchFamily="34" charset="0"/>
              </a:rPr>
              <a:t>Respiratory Protection (1910.134) </a:t>
            </a:r>
          </a:p>
          <a:p>
            <a:pPr marL="342900" indent="-342900">
              <a:spcAft>
                <a:spcPts val="900"/>
              </a:spcAft>
              <a:buFont typeface="+mj-lt"/>
              <a:buAutoNum type="arabicPeriod"/>
            </a:pPr>
            <a:r>
              <a:rPr lang="en-US" sz="2000" b="1" dirty="0">
                <a:latin typeface="Calibri" panose="020F0502020204030204" pitchFamily="34" charset="0"/>
                <a:cs typeface="Calibri" panose="020F0502020204030204" pitchFamily="34" charset="0"/>
              </a:rPr>
              <a:t>Scaffolding (1926.451)</a:t>
            </a:r>
          </a:p>
          <a:p>
            <a:pPr>
              <a:spcAft>
                <a:spcPts val="900"/>
              </a:spcAft>
            </a:pPr>
            <a:endParaRPr lang="en-US" b="1" dirty="0">
              <a:latin typeface="Calibri" panose="020F0502020204030204" pitchFamily="34" charset="0"/>
              <a:cs typeface="Calibri" panose="020F0502020204030204" pitchFamily="34" charset="0"/>
            </a:endParaRPr>
          </a:p>
          <a:p>
            <a:pPr>
              <a:spcAft>
                <a:spcPts val="900"/>
              </a:spcAft>
            </a:pPr>
            <a:r>
              <a:rPr lang="en-US" b="1" dirty="0"/>
              <a:t>  </a:t>
            </a:r>
            <a:endParaRPr lang="en-US" dirty="0"/>
          </a:p>
        </p:txBody>
      </p:sp>
      <p:sp>
        <p:nvSpPr>
          <p:cNvPr id="4" name="Rectangle 3"/>
          <p:cNvSpPr/>
          <p:nvPr/>
        </p:nvSpPr>
        <p:spPr>
          <a:xfrm>
            <a:off x="4454235" y="2563083"/>
            <a:ext cx="4572000" cy="2400657"/>
          </a:xfrm>
          <a:prstGeom prst="rect">
            <a:avLst/>
          </a:prstGeom>
        </p:spPr>
        <p:txBody>
          <a:bodyPr>
            <a:spAutoFit/>
          </a:bodyPr>
          <a:lstStyle/>
          <a:p>
            <a:pPr marL="342900" indent="-342900">
              <a:spcAft>
                <a:spcPts val="900"/>
              </a:spcAft>
              <a:buFont typeface="+mj-lt"/>
              <a:buAutoNum type="arabicPeriod" startAt="6"/>
            </a:pPr>
            <a:r>
              <a:rPr lang="en-US" sz="2000" b="1" dirty="0">
                <a:latin typeface="Calibri" panose="020F0502020204030204" pitchFamily="34" charset="0"/>
                <a:cs typeface="Calibri" panose="020F0502020204030204" pitchFamily="34" charset="0"/>
              </a:rPr>
              <a:t>Lockout/Tagout (1910.147)</a:t>
            </a:r>
          </a:p>
          <a:p>
            <a:pPr marL="342900" indent="-342900">
              <a:spcAft>
                <a:spcPts val="900"/>
              </a:spcAft>
              <a:buFont typeface="+mj-lt"/>
              <a:buAutoNum type="arabicPeriod" startAt="6"/>
            </a:pPr>
            <a:r>
              <a:rPr lang="en-US" sz="2000" b="1" dirty="0">
                <a:latin typeface="Calibri" panose="020F0502020204030204" pitchFamily="34" charset="0"/>
                <a:cs typeface="Calibri" panose="020F0502020204030204" pitchFamily="34" charset="0"/>
              </a:rPr>
              <a:t>Powered Industrial Trucks (1910.178)</a:t>
            </a:r>
          </a:p>
          <a:p>
            <a:pPr marL="342900" indent="-342900">
              <a:spcAft>
                <a:spcPts val="900"/>
              </a:spcAft>
              <a:buFont typeface="+mj-lt"/>
              <a:buAutoNum type="arabicPeriod" startAt="6"/>
            </a:pPr>
            <a:r>
              <a:rPr lang="en-US" sz="2000" b="1" dirty="0">
                <a:latin typeface="Calibri" panose="020F0502020204030204" pitchFamily="34" charset="0"/>
                <a:cs typeface="Calibri" panose="020F0502020204030204" pitchFamily="34" charset="0"/>
              </a:rPr>
              <a:t>Fall Protection – Training Requirements (1926.503)</a:t>
            </a:r>
          </a:p>
          <a:p>
            <a:pPr marL="342900" indent="-342900">
              <a:spcAft>
                <a:spcPts val="900"/>
              </a:spcAft>
              <a:buFont typeface="+mj-lt"/>
              <a:buAutoNum type="arabicPeriod" startAt="6"/>
            </a:pPr>
            <a:r>
              <a:rPr lang="en-US" sz="2000" b="1" dirty="0">
                <a:latin typeface="Calibri" panose="020F0502020204030204" pitchFamily="34" charset="0"/>
                <a:cs typeface="Calibri" panose="020F0502020204030204" pitchFamily="34" charset="0"/>
              </a:rPr>
              <a:t>Eye and Face Protection (1926.102)</a:t>
            </a:r>
            <a:endParaRPr lang="en-US" sz="2000" dirty="0">
              <a:latin typeface="Calibri" panose="020F0502020204030204" pitchFamily="34" charset="0"/>
              <a:cs typeface="Calibri" panose="020F0502020204030204" pitchFamily="34" charset="0"/>
            </a:endParaRPr>
          </a:p>
          <a:p>
            <a:pPr marL="342900" indent="-342900">
              <a:spcAft>
                <a:spcPts val="900"/>
              </a:spcAft>
              <a:buFont typeface="+mj-lt"/>
              <a:buAutoNum type="arabicPeriod" startAt="6"/>
            </a:pPr>
            <a:r>
              <a:rPr lang="en-US" sz="2000" b="1" dirty="0">
                <a:latin typeface="Calibri" panose="020F0502020204030204" pitchFamily="34" charset="0"/>
                <a:cs typeface="Calibri" panose="020F0502020204030204" pitchFamily="34" charset="0"/>
              </a:rPr>
              <a:t>Machine Guarding (1910.212)</a:t>
            </a:r>
          </a:p>
        </p:txBody>
      </p:sp>
      <p:sp>
        <p:nvSpPr>
          <p:cNvPr id="5" name="Rectangle 4"/>
          <p:cNvSpPr/>
          <p:nvPr/>
        </p:nvSpPr>
        <p:spPr>
          <a:xfrm>
            <a:off x="180108" y="2162973"/>
            <a:ext cx="8839200" cy="415498"/>
          </a:xfrm>
          <a:prstGeom prst="rect">
            <a:avLst/>
          </a:prstGeom>
        </p:spPr>
        <p:txBody>
          <a:bodyPr wrap="square">
            <a:spAutoFit/>
          </a:bodyPr>
          <a:lstStyle/>
          <a:p>
            <a:pPr>
              <a:spcAft>
                <a:spcPts val="1200"/>
              </a:spcAft>
              <a:defRPr/>
            </a:pPr>
            <a:r>
              <a:rPr lang="en-US" sz="2100" b="1" dirty="0">
                <a:solidFill>
                  <a:srgbClr val="FF0000"/>
                </a:solidFill>
                <a:latin typeface="Calibri" panose="020F0502020204030204" pitchFamily="34" charset="0"/>
                <a:cs typeface="Calibri" panose="020F0502020204030204" pitchFamily="34" charset="0"/>
              </a:rPr>
              <a:t>Most frequently cited OSHA standards during FY 2022 inspections:</a:t>
            </a:r>
          </a:p>
        </p:txBody>
      </p:sp>
      <p:sp>
        <p:nvSpPr>
          <p:cNvPr id="7" name="Rectangle 6" descr="Gray shaded box"/>
          <p:cNvSpPr/>
          <p:nvPr/>
        </p:nvSpPr>
        <p:spPr bwMode="auto">
          <a:xfrm>
            <a:off x="0" y="619912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www.osha.gov/top10citedstandards</a:t>
            </a:r>
          </a:p>
        </p:txBody>
      </p:sp>
      <p:sp>
        <p:nvSpPr>
          <p:cNvPr id="8" name="Rectangle 7"/>
          <p:cNvSpPr/>
          <p:nvPr/>
        </p:nvSpPr>
        <p:spPr>
          <a:xfrm>
            <a:off x="152399" y="5543107"/>
            <a:ext cx="8866909" cy="369332"/>
          </a:xfrm>
          <a:prstGeom prst="rect">
            <a:avLst/>
          </a:prstGeom>
        </p:spPr>
        <p:txBody>
          <a:bodyPr wrap="square">
            <a:spAutoFit/>
          </a:bodyPr>
          <a:lstStyle/>
          <a:p>
            <a:pPr>
              <a:spcAft>
                <a:spcPts val="1200"/>
              </a:spcAft>
              <a:defRP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925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56097-7423-543C-7A8A-30F0ACEF5DE7}"/>
              </a:ext>
            </a:extLst>
          </p:cNvPr>
          <p:cNvSpPr/>
          <p:nvPr/>
        </p:nvSpPr>
        <p:spPr>
          <a:xfrm>
            <a:off x="-76200" y="1371600"/>
            <a:ext cx="9296399" cy="868363"/>
          </a:xfrm>
          <a:prstGeom prst="rect">
            <a:avLst/>
          </a:prstGeom>
          <a:solidFill>
            <a:srgbClr val="A4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3" name="Rectangle 2"/>
          <p:cNvSpPr/>
          <p:nvPr/>
        </p:nvSpPr>
        <p:spPr>
          <a:xfrm>
            <a:off x="457200" y="2843134"/>
            <a:ext cx="3429000" cy="2893100"/>
          </a:xfrm>
          <a:prstGeom prst="rect">
            <a:avLst/>
          </a:prstGeom>
        </p:spPr>
        <p:txBody>
          <a:bodyPr wrap="square">
            <a:spAutoFit/>
          </a:bodyPr>
          <a:lstStyle/>
          <a:p>
            <a:pPr marL="457200" indent="-457200">
              <a:spcAft>
                <a:spcPts val="900"/>
              </a:spcAft>
              <a:buFont typeface="+mj-lt"/>
              <a:buAutoNum type="arabicPeriod"/>
            </a:pPr>
            <a:r>
              <a:rPr lang="en-US" sz="1900" b="1" dirty="0">
                <a:latin typeface="Calibri" panose="020F0502020204030204" pitchFamily="34" charset="0"/>
                <a:cs typeface="Calibri" panose="020F0502020204030204" pitchFamily="34" charset="0"/>
              </a:rPr>
              <a:t>Fall Protection – General Requirements (1926.501)</a:t>
            </a:r>
          </a:p>
          <a:p>
            <a:pPr marL="457200" indent="-457200">
              <a:spcAft>
                <a:spcPts val="900"/>
              </a:spcAft>
              <a:buFont typeface="+mj-lt"/>
              <a:buAutoNum type="arabicPeriod"/>
            </a:pPr>
            <a:r>
              <a:rPr lang="en-US" sz="1900" b="1" dirty="0">
                <a:latin typeface="Calibri" panose="020F0502020204030204" pitchFamily="34" charset="0"/>
                <a:cs typeface="Calibri" panose="020F0502020204030204" pitchFamily="34" charset="0"/>
              </a:rPr>
              <a:t>Ladders (1926.1053)</a:t>
            </a:r>
          </a:p>
          <a:p>
            <a:pPr marL="457200" indent="-457200">
              <a:spcAft>
                <a:spcPts val="900"/>
              </a:spcAft>
              <a:buFont typeface="+mj-lt"/>
              <a:buAutoNum type="arabicPeriod"/>
            </a:pPr>
            <a:r>
              <a:rPr lang="en-US" sz="1900" b="1" dirty="0">
                <a:latin typeface="Calibri" panose="020F0502020204030204" pitchFamily="34" charset="0"/>
                <a:cs typeface="Calibri" panose="020F0502020204030204" pitchFamily="34" charset="0"/>
              </a:rPr>
              <a:t>Scaffolding (1926.451)</a:t>
            </a:r>
          </a:p>
          <a:p>
            <a:pPr marL="457200" indent="-457200">
              <a:spcAft>
                <a:spcPts val="900"/>
              </a:spcAft>
              <a:buFont typeface="+mj-lt"/>
              <a:buAutoNum type="arabicPeriod"/>
            </a:pPr>
            <a:r>
              <a:rPr lang="en-US" sz="1900" b="1" dirty="0">
                <a:latin typeface="Calibri" panose="020F0502020204030204" pitchFamily="34" charset="0"/>
                <a:cs typeface="Calibri" panose="020F0502020204030204" pitchFamily="34" charset="0"/>
              </a:rPr>
              <a:t>Fall Protection – Training (1926.503)</a:t>
            </a:r>
          </a:p>
          <a:p>
            <a:pPr marL="457200" indent="-457200">
              <a:spcAft>
                <a:spcPts val="900"/>
              </a:spcAft>
              <a:buFont typeface="+mj-lt"/>
              <a:buAutoNum type="arabicPeriod"/>
            </a:pPr>
            <a:r>
              <a:rPr lang="en-US" sz="1900" b="1" dirty="0">
                <a:latin typeface="Calibri" panose="020F0502020204030204" pitchFamily="34" charset="0"/>
                <a:cs typeface="Calibri" panose="020F0502020204030204" pitchFamily="34" charset="0"/>
              </a:rPr>
              <a:t>Eye and Face Protection (1926.102)</a:t>
            </a:r>
          </a:p>
        </p:txBody>
      </p:sp>
      <p:sp>
        <p:nvSpPr>
          <p:cNvPr id="4" name="Rectangle 3"/>
          <p:cNvSpPr/>
          <p:nvPr/>
        </p:nvSpPr>
        <p:spPr>
          <a:xfrm>
            <a:off x="4308764" y="2843134"/>
            <a:ext cx="4572000" cy="2893100"/>
          </a:xfrm>
          <a:prstGeom prst="rect">
            <a:avLst/>
          </a:prstGeom>
        </p:spPr>
        <p:txBody>
          <a:bodyPr>
            <a:spAutoFit/>
          </a:bodyPr>
          <a:lstStyle/>
          <a:p>
            <a:pPr marL="457200" indent="-457200">
              <a:spcAft>
                <a:spcPts val="900"/>
              </a:spcAft>
              <a:buFont typeface="+mj-lt"/>
              <a:buAutoNum type="arabicPeriod" startAt="6"/>
            </a:pPr>
            <a:r>
              <a:rPr lang="en-US" sz="1900" b="1" dirty="0">
                <a:latin typeface="Calibri" panose="020F0502020204030204" pitchFamily="34" charset="0"/>
                <a:cs typeface="Calibri" panose="020F0502020204030204" pitchFamily="34" charset="0"/>
              </a:rPr>
              <a:t>Head Protection (1926.100)</a:t>
            </a:r>
          </a:p>
          <a:p>
            <a:pPr marL="457200" indent="-457200">
              <a:spcAft>
                <a:spcPts val="900"/>
              </a:spcAft>
              <a:buFont typeface="+mj-lt"/>
              <a:buAutoNum type="arabicPeriod" startAt="6"/>
            </a:pPr>
            <a:r>
              <a:rPr lang="en-US" sz="1900" b="1" dirty="0">
                <a:latin typeface="Calibri" panose="020F0502020204030204" pitchFamily="34" charset="0"/>
                <a:cs typeface="Calibri" panose="020F0502020204030204" pitchFamily="34" charset="0"/>
              </a:rPr>
              <a:t>General Safety and Health Provisions (1926.20)</a:t>
            </a:r>
          </a:p>
          <a:p>
            <a:pPr marL="457200" indent="-457200">
              <a:spcAft>
                <a:spcPts val="900"/>
              </a:spcAft>
              <a:buFont typeface="+mj-lt"/>
              <a:buAutoNum type="arabicPeriod" startAt="6"/>
            </a:pPr>
            <a:r>
              <a:rPr lang="en-US" sz="1900" b="1" dirty="0">
                <a:latin typeface="Calibri" panose="020F0502020204030204" pitchFamily="34" charset="0"/>
                <a:cs typeface="Calibri" panose="020F0502020204030204" pitchFamily="34" charset="0"/>
              </a:rPr>
              <a:t>Aerial Lifts (1926.453)</a:t>
            </a:r>
          </a:p>
          <a:p>
            <a:pPr marL="457200" indent="-457200">
              <a:spcAft>
                <a:spcPts val="900"/>
              </a:spcAft>
              <a:buFont typeface="+mj-lt"/>
              <a:buAutoNum type="arabicPeriod" startAt="6"/>
            </a:pPr>
            <a:r>
              <a:rPr lang="en-US" sz="1900" b="1" dirty="0">
                <a:latin typeface="Calibri" panose="020F0502020204030204" pitchFamily="34" charset="0"/>
                <a:cs typeface="Calibri" panose="020F0502020204030204" pitchFamily="34" charset="0"/>
              </a:rPr>
              <a:t>Specific Excavation Requirements (1926.651)</a:t>
            </a:r>
          </a:p>
          <a:p>
            <a:pPr marL="457200" indent="-457200">
              <a:spcAft>
                <a:spcPts val="900"/>
              </a:spcAft>
              <a:buFont typeface="+mj-lt"/>
              <a:buAutoNum type="arabicPeriod" startAt="6"/>
            </a:pPr>
            <a:r>
              <a:rPr lang="en-US" sz="1900" b="1" dirty="0">
                <a:latin typeface="Calibri" panose="020F0502020204030204" pitchFamily="34" charset="0"/>
                <a:cs typeface="Calibri" panose="020F0502020204030204" pitchFamily="34" charset="0"/>
              </a:rPr>
              <a:t>Fall Protection –  Systems Criteria and Practices (1926.502)</a:t>
            </a:r>
          </a:p>
        </p:txBody>
      </p:sp>
      <p:sp>
        <p:nvSpPr>
          <p:cNvPr id="6" name="Rectangle 5"/>
          <p:cNvSpPr/>
          <p:nvPr/>
        </p:nvSpPr>
        <p:spPr>
          <a:xfrm>
            <a:off x="228599" y="2251184"/>
            <a:ext cx="8866909" cy="400110"/>
          </a:xfrm>
          <a:prstGeom prst="rect">
            <a:avLst/>
          </a:prstGeom>
        </p:spPr>
        <p:txBody>
          <a:bodyPr wrap="square">
            <a:spAutoFit/>
          </a:bodyPr>
          <a:lstStyle/>
          <a:p>
            <a:pPr>
              <a:spcAft>
                <a:spcPts val="1200"/>
              </a:spcAft>
              <a:defRPr/>
            </a:pPr>
            <a:r>
              <a:rPr lang="en-US" sz="2000" b="1" dirty="0">
                <a:solidFill>
                  <a:srgbClr val="FF0000"/>
                </a:solidFill>
                <a:latin typeface="Calibri" panose="020F0502020204030204" pitchFamily="34" charset="0"/>
                <a:cs typeface="Calibri" panose="020F0502020204030204" pitchFamily="34" charset="0"/>
              </a:rPr>
              <a:t>Most frequently cited OSHA standards during FY 2022 construction inspections:*</a:t>
            </a:r>
          </a:p>
        </p:txBody>
      </p:sp>
      <p:sp>
        <p:nvSpPr>
          <p:cNvPr id="9" name="Title 1"/>
          <p:cNvSpPr txBox="1">
            <a:spLocks/>
          </p:cNvSpPr>
          <p:nvPr/>
        </p:nvSpPr>
        <p:spPr>
          <a:xfrm>
            <a:off x="685800" y="1265238"/>
            <a:ext cx="7696200" cy="868362"/>
          </a:xfrm>
          <a:prstGeom prst="rect">
            <a:avLst/>
          </a:prstGeom>
        </p:spPr>
        <p:txBody>
          <a:bodyPr anchor="ctr"/>
          <a:lstStyle>
            <a:lvl1pPr algn="l" rtl="0" eaLnBrk="0" fontAlgn="base" hangingPunct="0">
              <a:lnSpc>
                <a:spcPct val="90000"/>
              </a:lnSpc>
              <a:spcBef>
                <a:spcPct val="0"/>
              </a:spcBef>
              <a:spcAft>
                <a:spcPct val="0"/>
              </a:spcAft>
              <a:defRPr sz="4000" b="1">
                <a:solidFill>
                  <a:srgbClr val="FFFFFF"/>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a:lstStyle>
          <a:p>
            <a:pPr algn="ctr" eaLnBrk="1" hangingPunct="1"/>
            <a:r>
              <a:rPr lang="en-US" altLang="en-US" kern="0" dirty="0">
                <a:solidFill>
                  <a:schemeClr val="accent4"/>
                </a:solidFill>
                <a:latin typeface="Calibri" pitchFamily="34" charset="0"/>
              </a:rPr>
              <a:t>Top 10 Violations in FY 2022</a:t>
            </a:r>
          </a:p>
        </p:txBody>
      </p:sp>
      <p:pic>
        <p:nvPicPr>
          <p:cNvPr id="8" name="Picture 2" descr="Construction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220200" cy="127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 y="663043"/>
            <a:ext cx="9116291" cy="1151741"/>
          </a:xfrm>
          <a:prstGeom prst="rect">
            <a:avLst/>
          </a:prstGeom>
          <a:solidFill>
            <a:srgbClr val="A4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4" name="TextBox 3"/>
          <p:cNvSpPr txBox="1"/>
          <p:nvPr/>
        </p:nvSpPr>
        <p:spPr>
          <a:xfrm>
            <a:off x="443347" y="808355"/>
            <a:ext cx="8534399" cy="10064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3400" b="1" dirty="0">
                <a:solidFill>
                  <a:srgbClr val="0070C0"/>
                </a:solidFill>
                <a:effectLst>
                  <a:outerShdw blurRad="38100" dist="38100" dir="2700000" algn="tl">
                    <a:srgbClr val="000000">
                      <a:alpha val="43137"/>
                    </a:srgbClr>
                  </a:outerShdw>
                </a:effectLst>
              </a:rPr>
              <a:t>Top Ten Violations in General Industry</a:t>
            </a:r>
          </a:p>
          <a:p>
            <a:pPr algn="ctr">
              <a:lnSpc>
                <a:spcPct val="80000"/>
              </a:lnSpc>
              <a:spcAft>
                <a:spcPts val="600"/>
              </a:spcAft>
              <a:defRPr/>
            </a:pPr>
            <a:r>
              <a:rPr lang="en-US" sz="3400" b="1" dirty="0">
                <a:solidFill>
                  <a:srgbClr val="0070C0"/>
                </a:solidFill>
                <a:effectLst>
                  <a:outerShdw blurRad="38100" dist="38100" dir="2700000" algn="tl">
                    <a:srgbClr val="000000">
                      <a:alpha val="43137"/>
                    </a:srgbClr>
                  </a:outerShdw>
                </a:effectLst>
              </a:rPr>
              <a:t> FY 2022</a:t>
            </a:r>
          </a:p>
        </p:txBody>
      </p:sp>
      <p:sp>
        <p:nvSpPr>
          <p:cNvPr id="2" name="Rectangle 1"/>
          <p:cNvSpPr/>
          <p:nvPr/>
        </p:nvSpPr>
        <p:spPr>
          <a:xfrm>
            <a:off x="450274" y="1917933"/>
            <a:ext cx="3810000" cy="4347344"/>
          </a:xfrm>
          <a:prstGeom prst="rect">
            <a:avLst/>
          </a:prstGeom>
          <a:solidFill>
            <a:schemeClr val="bg1"/>
          </a:solidFill>
        </p:spPr>
        <p:txBody>
          <a:bodyPr wrap="square" numCol="1">
            <a:spAutoFit/>
          </a:bodyPr>
          <a:lstStyle/>
          <a:p>
            <a:pPr marL="457200" indent="-457200">
              <a:spcAft>
                <a:spcPts val="900"/>
              </a:spcAft>
              <a:buFont typeface="+mj-lt"/>
              <a:buAutoNum type="arabicPeriod"/>
            </a:pPr>
            <a:r>
              <a:rPr lang="en-US" sz="2000" b="1" dirty="0"/>
              <a:t>Respiratory Protection (1910.134)</a:t>
            </a:r>
          </a:p>
          <a:p>
            <a:pPr marL="457200" indent="-457200">
              <a:spcAft>
                <a:spcPts val="900"/>
              </a:spcAft>
              <a:buFont typeface="+mj-lt"/>
              <a:buAutoNum type="arabicPeriod"/>
            </a:pPr>
            <a:r>
              <a:rPr lang="en-US" sz="2000" b="1" dirty="0"/>
              <a:t>Hazard Communication (1910.1200)</a:t>
            </a:r>
          </a:p>
          <a:p>
            <a:pPr marL="457200" indent="-457200">
              <a:spcAft>
                <a:spcPts val="900"/>
              </a:spcAft>
              <a:buFont typeface="+mj-lt"/>
              <a:buAutoNum type="arabicPeriod"/>
            </a:pPr>
            <a:r>
              <a:rPr lang="en-US" sz="2000" b="1" dirty="0"/>
              <a:t>Powered Industrial Trucks (1910.178)</a:t>
            </a:r>
          </a:p>
          <a:p>
            <a:pPr marL="457200" indent="-457200">
              <a:spcAft>
                <a:spcPts val="900"/>
              </a:spcAft>
              <a:buFont typeface="+mj-lt"/>
              <a:buAutoNum type="arabicPeriod"/>
            </a:pPr>
            <a:r>
              <a:rPr lang="en-US" sz="2000" b="1" dirty="0"/>
              <a:t>General Requirements, Electrical (1910.303)</a:t>
            </a:r>
          </a:p>
          <a:p>
            <a:pPr marL="457200" indent="-457200">
              <a:spcAft>
                <a:spcPts val="900"/>
              </a:spcAft>
              <a:buFont typeface="+mj-lt"/>
              <a:buAutoNum type="arabicPeriod"/>
            </a:pPr>
            <a:r>
              <a:rPr lang="en-US" sz="2000" b="1" dirty="0"/>
              <a:t>Control of Hazardous Energy, Lockout/Tagout (1910.147)</a:t>
            </a:r>
          </a:p>
          <a:p>
            <a:pPr>
              <a:spcAft>
                <a:spcPts val="900"/>
              </a:spcAft>
            </a:pPr>
            <a:endParaRPr lang="en-US" sz="1900" b="1" dirty="0"/>
          </a:p>
        </p:txBody>
      </p:sp>
      <p:sp>
        <p:nvSpPr>
          <p:cNvPr id="5" name="Rectangle 4"/>
          <p:cNvSpPr/>
          <p:nvPr/>
        </p:nvSpPr>
        <p:spPr>
          <a:xfrm>
            <a:off x="4260274" y="1917934"/>
            <a:ext cx="4121726" cy="4247317"/>
          </a:xfrm>
          <a:prstGeom prst="rect">
            <a:avLst/>
          </a:prstGeom>
          <a:solidFill>
            <a:schemeClr val="bg1"/>
          </a:solidFill>
        </p:spPr>
        <p:txBody>
          <a:bodyPr wrap="square">
            <a:spAutoFit/>
          </a:bodyPr>
          <a:lstStyle/>
          <a:p>
            <a:pPr>
              <a:spcAft>
                <a:spcPts val="900"/>
              </a:spcAft>
            </a:pPr>
            <a:r>
              <a:rPr lang="en-US" sz="2000" b="1" dirty="0"/>
              <a:t>6. Wiring methods, components, and equipment for general use (1910.305)</a:t>
            </a:r>
          </a:p>
          <a:p>
            <a:pPr>
              <a:spcAft>
                <a:spcPts val="900"/>
              </a:spcAft>
            </a:pPr>
            <a:r>
              <a:rPr lang="en-US" sz="2000" b="1" dirty="0"/>
              <a:t>7. Maintenance, safeguards, and operational features for exit routes (1910.37)</a:t>
            </a:r>
          </a:p>
          <a:p>
            <a:pPr>
              <a:spcAft>
                <a:spcPts val="900"/>
              </a:spcAft>
            </a:pPr>
            <a:r>
              <a:rPr lang="en-US" sz="2000" b="1" dirty="0"/>
              <a:t>8. General Requirements, Personal Protective Equipment (1910.132)</a:t>
            </a:r>
          </a:p>
          <a:p>
            <a:pPr>
              <a:spcAft>
                <a:spcPts val="900"/>
              </a:spcAft>
            </a:pPr>
            <a:r>
              <a:rPr lang="en-US" sz="2000" b="1" dirty="0"/>
              <a:t>9. Portable Fire Extinguishers (1910.157)</a:t>
            </a:r>
          </a:p>
          <a:p>
            <a:pPr>
              <a:spcAft>
                <a:spcPts val="900"/>
              </a:spcAft>
            </a:pPr>
            <a:r>
              <a:rPr lang="en-US" sz="2000" b="1" dirty="0"/>
              <a:t>10. Healthcare (1910.502)</a:t>
            </a:r>
          </a:p>
        </p:txBody>
      </p:sp>
    </p:spTree>
    <p:extLst>
      <p:ext uri="{BB962C8B-B14F-4D97-AF65-F5344CB8AC3E}">
        <p14:creationId xmlns:p14="http://schemas.microsoft.com/office/powerpoint/2010/main" val="371410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781800" cy="868362"/>
          </a:xfrm>
        </p:spPr>
        <p:txBody>
          <a:bodyPr/>
          <a:lstStyle/>
          <a:p>
            <a:pPr algn="ctr" eaLnBrk="1" hangingPunct="1"/>
            <a:r>
              <a:rPr lang="en-US" altLang="en-US" dirty="0">
                <a:solidFill>
                  <a:schemeClr val="bg1"/>
                </a:solidFill>
                <a:latin typeface="Calibri" pitchFamily="34" charset="0"/>
              </a:rPr>
              <a:t>OSHA Penalty Levels: 2023</a:t>
            </a:r>
          </a:p>
        </p:txBody>
      </p:sp>
      <p:graphicFrame>
        <p:nvGraphicFramePr>
          <p:cNvPr id="4" name="Table 3"/>
          <p:cNvGraphicFramePr>
            <a:graphicFrameLocks noGrp="1"/>
          </p:cNvGraphicFramePr>
          <p:nvPr>
            <p:extLst>
              <p:ext uri="{D42A27DB-BD31-4B8C-83A1-F6EECF244321}">
                <p14:modId xmlns:p14="http://schemas.microsoft.com/office/powerpoint/2010/main" val="735431225"/>
              </p:ext>
            </p:extLst>
          </p:nvPr>
        </p:nvGraphicFramePr>
        <p:xfrm>
          <a:off x="838200" y="2209800"/>
          <a:ext cx="6934200" cy="3832226"/>
        </p:xfrm>
        <a:graphic>
          <a:graphicData uri="http://schemas.openxmlformats.org/drawingml/2006/table">
            <a:tbl>
              <a:tblPr firstRow="1" firstCol="1" lastRow="1" lastCol="1" bandRow="1" bandCol="1"/>
              <a:tblGrid>
                <a:gridCol w="3316167">
                  <a:extLst>
                    <a:ext uri="{9D8B030D-6E8A-4147-A177-3AD203B41FA5}">
                      <a16:colId xmlns:a16="http://schemas.microsoft.com/office/drawing/2014/main" val="20000"/>
                    </a:ext>
                  </a:extLst>
                </a:gridCol>
                <a:gridCol w="3618033">
                  <a:extLst>
                    <a:ext uri="{9D8B030D-6E8A-4147-A177-3AD203B41FA5}">
                      <a16:colId xmlns:a16="http://schemas.microsoft.com/office/drawing/2014/main" val="20001"/>
                    </a:ext>
                  </a:extLst>
                </a:gridCol>
              </a:tblGrid>
              <a:tr h="609507">
                <a:tc>
                  <a:txBody>
                    <a:bodyPr/>
                    <a:lstStyle/>
                    <a:p>
                      <a:pPr marL="0" marR="0" algn="ctr">
                        <a:spcBef>
                          <a:spcPts val="0"/>
                        </a:spcBef>
                        <a:spcAft>
                          <a:spcPts val="0"/>
                        </a:spcAft>
                      </a:pPr>
                      <a:endParaRPr lang="en-US" sz="8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p>
                      <a:pPr marL="0" marR="0" algn="ctr">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Type of Violation</a:t>
                      </a: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600"/>
                        </a:spcBef>
                        <a:spcAft>
                          <a:spcPts val="0"/>
                        </a:spcAft>
                      </a:pPr>
                      <a:endParaRPr lang="en-US" sz="8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p>
                      <a:pPr marL="0" marR="0" algn="ctr">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New Maximum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089445">
                <a:tc>
                  <a:txBody>
                    <a:bodyPr/>
                    <a:lstStyle/>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Serious and</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Other-Than-Serious</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Posting Requirements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p>
                      <a:pPr marL="0" marR="0" algn="ctr">
                        <a:spcBef>
                          <a:spcPts val="0"/>
                        </a:spcBef>
                        <a:spcAft>
                          <a:spcPts val="0"/>
                        </a:spcAft>
                      </a:pPr>
                      <a:r>
                        <a:rPr lang="en-US" sz="2100" b="1" dirty="0">
                          <a:effectLst/>
                          <a:latin typeface="Calibri" panose="020F0502020204030204" pitchFamily="34" charset="0"/>
                          <a:ea typeface="Times New Roman"/>
                          <a:cs typeface="Times New Roman"/>
                        </a:rPr>
                        <a:t>$15,625 per violation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extLst>
                  <a:ext uri="{0D108BD9-81ED-4DB2-BD59-A6C34878D82A}">
                    <a16:rowId xmlns:a16="http://schemas.microsoft.com/office/drawing/2014/main" val="10001"/>
                  </a:ext>
                </a:extLst>
              </a:tr>
              <a:tr h="1066637">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Willful or Repeated</a:t>
                      </a:r>
                    </a:p>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tc>
                  <a:txBody>
                    <a:bodyPr/>
                    <a:lstStyle/>
                    <a:p>
                      <a:pPr marL="0" marR="0" algn="ctr">
                        <a:spcBef>
                          <a:spcPts val="0"/>
                        </a:spcBef>
                        <a:spcAft>
                          <a:spcPts val="0"/>
                        </a:spcAft>
                      </a:pPr>
                      <a:endParaRPr lang="en-US" sz="2100" dirty="0">
                        <a:effectLst/>
                        <a:latin typeface="Calibri" panose="020F0502020204030204" pitchFamily="34" charset="0"/>
                        <a:ea typeface="Times New Roman"/>
                        <a:cs typeface="Times New Roman"/>
                      </a:endParaRPr>
                    </a:p>
                    <a:p>
                      <a:pPr marL="0" marR="0" algn="ctr">
                        <a:spcBef>
                          <a:spcPts val="0"/>
                        </a:spcBef>
                        <a:spcAft>
                          <a:spcPts val="0"/>
                        </a:spcAft>
                      </a:pPr>
                      <a:r>
                        <a:rPr lang="en-US" sz="2100" b="1" dirty="0">
                          <a:effectLst/>
                          <a:latin typeface="Calibri" panose="020F0502020204030204" pitchFamily="34" charset="0"/>
                          <a:ea typeface="Times New Roman"/>
                          <a:cs typeface="Times New Roman"/>
                        </a:rPr>
                        <a:t>$156,259 per violation</a:t>
                      </a:r>
                    </a:p>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extLst>
                  <a:ext uri="{0D108BD9-81ED-4DB2-BD59-A6C34878D82A}">
                    <a16:rowId xmlns:a16="http://schemas.microsoft.com/office/drawing/2014/main" val="10002"/>
                  </a:ext>
                </a:extLst>
              </a:tr>
              <a:tr h="1066637">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     Failure to Abate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tc>
                  <a:txBody>
                    <a:bodyPr/>
                    <a:lstStyle/>
                    <a:p>
                      <a:pPr marL="0" marR="0" algn="ctr">
                        <a:spcBef>
                          <a:spcPts val="0"/>
                        </a:spcBef>
                        <a:spcAft>
                          <a:spcPts val="0"/>
                        </a:spcAft>
                      </a:pPr>
                      <a:r>
                        <a:rPr lang="en-US" sz="1200" dirty="0">
                          <a:effectLst/>
                          <a:latin typeface="Calibri" panose="020F0502020204030204" pitchFamily="34" charset="0"/>
                          <a:ea typeface="Times New Roman"/>
                          <a:cs typeface="Times New Roman"/>
                        </a:rPr>
                        <a:t> </a:t>
                      </a:r>
                      <a:endParaRPr lang="en-US" sz="2100" dirty="0">
                        <a:effectLst/>
                        <a:latin typeface="Calibri" panose="020F0502020204030204" pitchFamily="34" charset="0"/>
                        <a:ea typeface="Times New Roman"/>
                        <a:cs typeface="Times New Roman"/>
                      </a:endParaRPr>
                    </a:p>
                    <a:p>
                      <a:pPr marL="0" marR="0" algn="ctr">
                        <a:spcBef>
                          <a:spcPts val="0"/>
                        </a:spcBef>
                        <a:spcAft>
                          <a:spcPts val="0"/>
                        </a:spcAft>
                      </a:pPr>
                      <a:r>
                        <a:rPr lang="en-US" sz="2100" b="1" dirty="0">
                          <a:effectLst/>
                          <a:latin typeface="Calibri" panose="020F0502020204030204" pitchFamily="34" charset="0"/>
                          <a:ea typeface="Times New Roman"/>
                          <a:cs typeface="Times New Roman"/>
                        </a:rPr>
                        <a:t>$15,625 per day </a:t>
                      </a:r>
                      <a:br>
                        <a:rPr lang="en-US" sz="2100" b="1" dirty="0">
                          <a:effectLst/>
                          <a:latin typeface="Calibri" panose="020F0502020204030204" pitchFamily="34" charset="0"/>
                          <a:ea typeface="Times New Roman"/>
                          <a:cs typeface="Times New Roman"/>
                        </a:rPr>
                      </a:br>
                      <a:r>
                        <a:rPr lang="en-US" sz="2100" b="0" dirty="0">
                          <a:effectLst/>
                          <a:latin typeface="Calibri" panose="020F0502020204030204" pitchFamily="34" charset="0"/>
                          <a:ea typeface="Times New Roman"/>
                          <a:cs typeface="Times New Roman"/>
                        </a:rPr>
                        <a:t>beyond the abatement date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extLst>
                  <a:ext uri="{0D108BD9-81ED-4DB2-BD59-A6C34878D82A}">
                    <a16:rowId xmlns:a16="http://schemas.microsoft.com/office/drawing/2014/main" val="10003"/>
                  </a:ext>
                </a:extLst>
              </a:tr>
            </a:tbl>
          </a:graphicData>
        </a:graphic>
      </p:graphicFrame>
      <p:sp>
        <p:nvSpPr>
          <p:cNvPr id="5" name="Rectangle 4" descr="Gray shaded box"/>
          <p:cNvSpPr/>
          <p:nvPr/>
        </p:nvSpPr>
        <p:spPr bwMode="auto">
          <a:xfrm>
            <a:off x="0" y="61722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www.osha.gov/penalties</a:t>
            </a:r>
          </a:p>
        </p:txBody>
      </p:sp>
    </p:spTree>
    <p:extLst>
      <p:ext uri="{BB962C8B-B14F-4D97-AF65-F5344CB8AC3E}">
        <p14:creationId xmlns:p14="http://schemas.microsoft.com/office/powerpoint/2010/main" val="60250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9165-69C2-161B-42B9-6D40C3EAEC9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3A00996D-6CDB-8258-3018-F2829DAFB02C}"/>
              </a:ext>
            </a:extLst>
          </p:cNvPr>
          <p:cNvSpPr>
            <a:spLocks noGrp="1"/>
          </p:cNvSpPr>
          <p:nvPr>
            <p:ph idx="1"/>
          </p:nvPr>
        </p:nvSpPr>
        <p:spPr/>
        <p:txBody>
          <a:bodyPr/>
          <a:lstStyle/>
          <a:p>
            <a:r>
              <a:rPr lang="en-US" sz="1600" b="0" i="0" dirty="0">
                <a:solidFill>
                  <a:srgbClr val="333333"/>
                </a:solidFill>
                <a:effectLst/>
                <a:latin typeface="Tahoma" panose="020B0604030504040204" pitchFamily="34" charset="0"/>
              </a:rPr>
              <a:t>This information has been developed by an OSHA Compliance Assistance Specialist and is intended to assist employers, workers, and others improve workplace health and safety. While we attempt to thoroughly address specific topics </a:t>
            </a:r>
            <a:r>
              <a:rPr lang="en-US" sz="1600" b="1" i="0" dirty="0">
                <a:solidFill>
                  <a:srgbClr val="333333"/>
                </a:solidFill>
                <a:effectLst/>
                <a:latin typeface="Tahoma" panose="020B0604030504040204" pitchFamily="34" charset="0"/>
              </a:rPr>
              <a:t>[or hazards]</a:t>
            </a:r>
            <a:r>
              <a:rPr lang="en-US" sz="1600" b="0" i="0" dirty="0">
                <a:solidFill>
                  <a:srgbClr val="333333"/>
                </a:solidFill>
                <a:effectLst/>
                <a:latin typeface="Tahoma" panose="020B0604030504040204" pitchFamily="34" charset="0"/>
              </a:rPr>
              <a:t>, it is not possible to include discussion of everything necessary to ensure a healthy and safe working environment in this presentation. This information is a tool for addressing workplace hazards, and is not an exhaustive statement of an employer’s legal obligations, which are defined by statute, regulations, and standards. This document does not have the force and effect of law and is not meant to bind the public in any way. This document is intended only to provide clarity to the public regarding existing requirements under the law or agency policies. It does not create (or diminish) legal obligations under the Occupational Safety and Health Act. Finally, OSHA may modify rules and related interpretations in light of new technology, information, or circumstances; to keep apprised of such developments, or to review information on a wide range of occupational safety and health topics, you can visit OSHA’s website at </a:t>
            </a:r>
            <a:r>
              <a:rPr lang="en-US" sz="1600" b="0" i="0" u="none" strike="noStrike" dirty="0">
                <a:solidFill>
                  <a:srgbClr val="0144C7"/>
                </a:solidFill>
                <a:effectLst/>
                <a:latin typeface="Tahoma" panose="020B0604030504040204" pitchFamily="34" charset="0"/>
                <a:hlinkClick r:id="rId2" tooltip="www.osha.gov"/>
              </a:rPr>
              <a:t>www.osha.gov</a:t>
            </a:r>
            <a:r>
              <a:rPr lang="en-US" sz="1600" b="0" i="0" dirty="0">
                <a:solidFill>
                  <a:srgbClr val="333333"/>
                </a:solidFill>
                <a:effectLst/>
                <a:latin typeface="Tahoma" panose="020B0604030504040204" pitchFamily="34" charset="0"/>
              </a:rPr>
              <a:t>.</a:t>
            </a:r>
            <a:endParaRPr lang="en-US" sz="1600" dirty="0"/>
          </a:p>
        </p:txBody>
      </p:sp>
    </p:spTree>
    <p:extLst>
      <p:ext uri="{BB962C8B-B14F-4D97-AF65-F5344CB8AC3E}">
        <p14:creationId xmlns:p14="http://schemas.microsoft.com/office/powerpoint/2010/main" val="19784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477046"/>
            <a:ext cx="8382000" cy="576262"/>
          </a:xfrm>
        </p:spPr>
        <p:txBody>
          <a:bodyPr/>
          <a:lstStyle/>
          <a:p>
            <a:pPr eaLnBrk="1" hangingPunct="1"/>
            <a:r>
              <a:rPr lang="en-US" alt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Penalty Adjustment Factors </a:t>
            </a:r>
          </a:p>
        </p:txBody>
      </p:sp>
      <p:sp>
        <p:nvSpPr>
          <p:cNvPr id="16387" name="TextBox 2"/>
          <p:cNvSpPr txBox="1">
            <a:spLocks noChangeArrowheads="1"/>
          </p:cNvSpPr>
          <p:nvPr/>
        </p:nvSpPr>
        <p:spPr bwMode="auto">
          <a:xfrm>
            <a:off x="381000" y="9906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 name="Rectangle 2"/>
          <p:cNvSpPr>
            <a:spLocks noChangeArrowheads="1"/>
          </p:cNvSpPr>
          <p:nvPr/>
        </p:nvSpPr>
        <p:spPr bwMode="auto">
          <a:xfrm>
            <a:off x="1066801" y="28198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219200" y="2819876"/>
            <a:ext cx="3657600" cy="2215991"/>
          </a:xfrm>
          <a:prstGeom prst="rect">
            <a:avLst/>
          </a:prstGeom>
          <a:noFill/>
        </p:spPr>
        <p:txBody>
          <a:bodyPr wrap="square" rtlCol="0">
            <a:spAutoFit/>
          </a:bodyPr>
          <a:lstStyle/>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History</a:t>
            </a:r>
          </a:p>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Good Faith</a:t>
            </a:r>
          </a:p>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Size</a:t>
            </a:r>
          </a:p>
        </p:txBody>
      </p:sp>
      <p:sp>
        <p:nvSpPr>
          <p:cNvPr id="3" name="Oval 2"/>
          <p:cNvSpPr/>
          <p:nvPr/>
        </p:nvSpPr>
        <p:spPr>
          <a:xfrm>
            <a:off x="4914900" y="2667000"/>
            <a:ext cx="1581149" cy="1497411"/>
          </a:xfrm>
          <a:prstGeom prst="ellipse">
            <a:avLst/>
          </a:prstGeom>
          <a:solidFill>
            <a:srgbClr val="00B0F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886451" y="2693589"/>
            <a:ext cx="1581149" cy="1497411"/>
          </a:xfrm>
          <a:prstGeom prst="ellipse">
            <a:avLst/>
          </a:prstGeom>
          <a:solidFill>
            <a:schemeClr val="bg1">
              <a:lumMod val="50000"/>
              <a:alpha val="4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353050" y="3429000"/>
            <a:ext cx="1581149" cy="1497411"/>
          </a:xfrm>
          <a:prstGeom prst="ellipse">
            <a:avLst/>
          </a:prstGeom>
          <a:solidFill>
            <a:srgbClr val="182E67">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454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14338"/>
            <a:ext cx="8534400" cy="576262"/>
          </a:xfrm>
        </p:spPr>
        <p:txBody>
          <a:bodyPr/>
          <a:lstStyle/>
          <a:p>
            <a:pPr eaLnBrk="1" hangingPunct="1"/>
            <a:r>
              <a:rPr lang="en-US" alt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Criminal Referrals</a:t>
            </a:r>
          </a:p>
        </p:txBody>
      </p:sp>
      <p:sp>
        <p:nvSpPr>
          <p:cNvPr id="16387" name="TextBox 2"/>
          <p:cNvSpPr txBox="1">
            <a:spLocks noChangeArrowheads="1"/>
          </p:cNvSpPr>
          <p:nvPr/>
        </p:nvSpPr>
        <p:spPr bwMode="auto">
          <a:xfrm>
            <a:off x="381000" y="9906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 name="Rectangle 3"/>
          <p:cNvSpPr>
            <a:spLocks noChangeArrowheads="1"/>
          </p:cNvSpPr>
          <p:nvPr/>
        </p:nvSpPr>
        <p:spPr bwMode="auto">
          <a:xfrm>
            <a:off x="623887" y="2743200"/>
            <a:ext cx="75342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spcAft>
                <a:spcPts val="2400"/>
              </a:spcAft>
              <a:buClr>
                <a:srgbClr val="0070C0"/>
              </a:buClr>
              <a:buSzPct val="110000"/>
              <a:buFont typeface="Wingdings" panose="05000000000000000000" pitchFamily="2" charset="2"/>
              <a:buChar char="§"/>
            </a:pPr>
            <a:r>
              <a:rPr lang="en-US" altLang="en-US" dirty="0">
                <a:latin typeface="Calibri" panose="020F0502020204030204" pitchFamily="34" charset="0"/>
                <a:cs typeface="Calibri" panose="020F0502020204030204" pitchFamily="34" charset="0"/>
              </a:rPr>
              <a:t>Criminal sanctions are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outlined in the OSH Act</a:t>
            </a:r>
          </a:p>
          <a:p>
            <a:pPr marL="457200" indent="-457200" eaLnBrk="1" hangingPunct="1">
              <a:spcBef>
                <a:spcPct val="0"/>
              </a:spcBef>
              <a:spcAft>
                <a:spcPts val="2400"/>
              </a:spcAft>
              <a:buClr>
                <a:srgbClr val="0070C0"/>
              </a:buClr>
              <a:buSzPct val="110000"/>
              <a:buFont typeface="Wingdings" panose="05000000000000000000" pitchFamily="2" charset="2"/>
              <a:buChar char="§"/>
            </a:pPr>
            <a:r>
              <a:rPr lang="en-US" altLang="en-US" dirty="0">
                <a:latin typeface="Calibri" panose="020F0502020204030204" pitchFamily="34" charset="0"/>
                <a:cs typeface="Calibri" panose="020F0502020204030204" pitchFamily="34" charset="0"/>
              </a:rPr>
              <a:t>To obtain a conviction, </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a prosecutor must establish certain</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conditions beyond a reasonable doubt</a:t>
            </a:r>
            <a:endParaRPr lang="en-US" altLang="en-US" sz="2800" dirty="0"/>
          </a:p>
        </p:txBody>
      </p:sp>
      <p:pic>
        <p:nvPicPr>
          <p:cNvPr id="25604" name="Picture 4" descr="Image result for criminal"/>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377" r="15595"/>
          <a:stretch/>
        </p:blipFill>
        <p:spPr bwMode="auto">
          <a:xfrm>
            <a:off x="6172200" y="2178622"/>
            <a:ext cx="2971800" cy="219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28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715000" cy="868362"/>
          </a:xfrm>
        </p:spPr>
        <p:txBody>
          <a:bodyPr/>
          <a:lstStyle/>
          <a:p>
            <a:pPr eaLnBrk="1" hangingPunct="1">
              <a:lnSpc>
                <a:spcPct val="95000"/>
              </a:lnSpc>
            </a:pPr>
            <a:r>
              <a:rPr lang="en-US" altLang="en-US" sz="28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Electronically Submitting </a:t>
            </a:r>
            <a:br>
              <a:rPr lang="en-US" altLang="en-US" sz="28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br>
            <a:r>
              <a:rPr lang="en-US" altLang="en-US" sz="28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Injury and Illness Data</a:t>
            </a:r>
            <a:endParaRPr lang="en-US" altLang="en-US" sz="2800" dirty="0">
              <a:solidFill>
                <a:schemeClr val="bg1"/>
              </a:solidFill>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bwMode="auto">
          <a:xfrm>
            <a:off x="228600" y="2396086"/>
            <a:ext cx="7200900" cy="3699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SzPct val="115000"/>
              <a:buFont typeface="Wingdings" pitchFamily="2" charset="2"/>
              <a:buChar char="§"/>
            </a:pPr>
            <a:r>
              <a:rPr lang="en-US" sz="2200" dirty="0">
                <a:latin typeface="Calibri" panose="020F0502020204030204" pitchFamily="34" charset="0"/>
                <a:ea typeface="Times New Roman"/>
                <a:cs typeface="Calibri" panose="020F0502020204030204" pitchFamily="34" charset="0"/>
              </a:rPr>
              <a:t>Covered employers must electronically submit </a:t>
            </a:r>
            <a:br>
              <a:rPr lang="en-US" sz="2200" dirty="0">
                <a:latin typeface="Calibri" panose="020F0502020204030204" pitchFamily="34" charset="0"/>
                <a:ea typeface="Times New Roman"/>
                <a:cs typeface="Calibri" panose="020F0502020204030204" pitchFamily="34" charset="0"/>
              </a:rPr>
            </a:br>
            <a:r>
              <a:rPr lang="en-US" sz="2200" dirty="0">
                <a:latin typeface="Calibri" panose="020F0502020204030204" pitchFamily="34" charset="0"/>
                <a:ea typeface="Times New Roman"/>
                <a:cs typeface="Calibri" panose="020F0502020204030204" pitchFamily="34" charset="0"/>
              </a:rPr>
              <a:t>data from the previous calendar year’s OSHA Form 300A using OSHA’s </a:t>
            </a:r>
            <a:r>
              <a:rPr lang="en-US" sz="2200" b="1" dirty="0">
                <a:latin typeface="Calibri" panose="020F0502020204030204" pitchFamily="34" charset="0"/>
                <a:ea typeface="Times New Roman"/>
                <a:cs typeface="Calibri" panose="020F0502020204030204" pitchFamily="34" charset="0"/>
              </a:rPr>
              <a:t>Injury Tracking Application</a:t>
            </a:r>
            <a:r>
              <a:rPr lang="en-US" sz="2200" dirty="0">
                <a:latin typeface="Calibri" panose="020F0502020204030204" pitchFamily="34" charset="0"/>
                <a:ea typeface="Times New Roman"/>
                <a:cs typeface="Calibri" panose="020F0502020204030204" pitchFamily="34" charset="0"/>
              </a:rPr>
              <a:t> by March 2</a:t>
            </a:r>
            <a:endParaRPr lang="en-US" sz="2200" b="1" dirty="0">
              <a:latin typeface="Calibri" panose="020F0502020204030204" pitchFamily="34" charset="0"/>
              <a:ea typeface="Times New Roman"/>
              <a:cs typeface="Calibri" panose="020F0502020204030204" pitchFamily="34" charset="0"/>
            </a:endParaRPr>
          </a:p>
          <a:p>
            <a:pPr>
              <a:spcBef>
                <a:spcPct val="0"/>
              </a:spcBef>
              <a:spcAft>
                <a:spcPts val="2400"/>
              </a:spcAft>
              <a:buSzPct val="115000"/>
              <a:buFont typeface="Wingdings" pitchFamily="2" charset="2"/>
              <a:buChar char="§"/>
            </a:pPr>
            <a:r>
              <a:rPr lang="en-US" sz="2200" dirty="0">
                <a:latin typeface="Calibri" panose="020F0502020204030204" pitchFamily="34" charset="0"/>
                <a:cs typeface="Calibri" panose="020F0502020204030204" pitchFamily="34" charset="0"/>
              </a:rPr>
              <a:t>Applies to establishments with </a:t>
            </a:r>
            <a:r>
              <a:rPr lang="en-US" sz="2200" b="1" dirty="0">
                <a:latin typeface="Calibri" panose="020F0502020204030204" pitchFamily="34" charset="0"/>
                <a:cs typeface="Calibri" panose="020F0502020204030204" pitchFamily="34" charset="0"/>
              </a:rPr>
              <a:t>250 or more </a:t>
            </a:r>
            <a:br>
              <a:rPr lang="en-US" sz="2200" b="1" dirty="0">
                <a:latin typeface="Calibri" panose="020F0502020204030204" pitchFamily="34" charset="0"/>
                <a:cs typeface="Calibri" panose="020F0502020204030204" pitchFamily="34" charset="0"/>
              </a:rPr>
            </a:br>
            <a:r>
              <a:rPr lang="en-US" sz="2200" b="1" dirty="0">
                <a:latin typeface="Calibri" panose="020F0502020204030204" pitchFamily="34" charset="0"/>
                <a:cs typeface="Calibri" panose="020F0502020204030204" pitchFamily="34" charset="0"/>
              </a:rPr>
              <a:t>employees </a:t>
            </a:r>
            <a:r>
              <a:rPr lang="en-US" sz="2200" dirty="0">
                <a:latin typeface="Calibri" panose="020F0502020204030204" pitchFamily="34" charset="0"/>
                <a:cs typeface="Calibri" panose="020F0502020204030204" pitchFamily="34" charset="0"/>
              </a:rPr>
              <a:t>that are currently required to keep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OSHA injury and illness records, and establishments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with </a:t>
            </a:r>
            <a:r>
              <a:rPr lang="en-US" sz="2200" b="1" dirty="0">
                <a:latin typeface="Calibri" panose="020F0502020204030204" pitchFamily="34" charset="0"/>
                <a:cs typeface="Calibri" panose="020F0502020204030204" pitchFamily="34" charset="0"/>
              </a:rPr>
              <a:t>20-249 employees </a:t>
            </a:r>
            <a:r>
              <a:rPr lang="en-US" sz="2200" dirty="0">
                <a:latin typeface="Calibri" panose="020F0502020204030204" pitchFamily="34" charset="0"/>
                <a:cs typeface="Calibri" panose="020F0502020204030204" pitchFamily="34" charset="0"/>
              </a:rPr>
              <a:t>that are classified in </a:t>
            </a:r>
            <a:r>
              <a:rPr lang="en-US" sz="2200" dirty="0">
                <a:latin typeface="Calibri" panose="020F0502020204030204" pitchFamily="34" charset="0"/>
                <a:cs typeface="Calibri" panose="020F0502020204030204" pitchFamily="34" charset="0"/>
                <a:hlinkClick r:id="rId3" tooltip="NAICS Codes for Electronic Submission"/>
              </a:rPr>
              <a:t>certain industries</a:t>
            </a:r>
            <a:r>
              <a:rPr lang="en-US" sz="2200" dirty="0">
                <a:latin typeface="Calibri" panose="020F0502020204030204" pitchFamily="34" charset="0"/>
                <a:cs typeface="Calibri" panose="020F0502020204030204" pitchFamily="34" charset="0"/>
              </a:rPr>
              <a:t> with historically high rates of occupational injuries and illnesses</a:t>
            </a:r>
            <a:endParaRPr lang="en-US" sz="2200" dirty="0">
              <a:latin typeface="Calibri" panose="020F0502020204030204" pitchFamily="34" charset="0"/>
              <a:ea typeface="Times New Roman"/>
              <a:cs typeface="Calibri" panose="020F0502020204030204" pitchFamily="34" charset="0"/>
            </a:endParaRPr>
          </a:p>
          <a:p>
            <a:pPr>
              <a:spcBef>
                <a:spcPct val="0"/>
              </a:spcBef>
              <a:spcAft>
                <a:spcPts val="2400"/>
              </a:spcAft>
              <a:buClr>
                <a:srgbClr val="0070C0"/>
              </a:buClr>
              <a:buSzPct val="115000"/>
              <a:buFont typeface="Wingdings" pitchFamily="2" charset="2"/>
              <a:buChar char="§"/>
            </a:pPr>
            <a:endParaRPr lang="en-US" altLang="en-US" dirty="0">
              <a:latin typeface="Calibri" pitchFamily="34" charset="0"/>
            </a:endParaRPr>
          </a:p>
        </p:txBody>
      </p:sp>
      <p:pic>
        <p:nvPicPr>
          <p:cNvPr id="4" name="Picture 3" descr="web-based form for submitting injury and illness data">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13884" y="3200400"/>
            <a:ext cx="2330116"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Gray shaded box"/>
          <p:cNvSpPr/>
          <p:nvPr/>
        </p:nvSpPr>
        <p:spPr bwMode="auto">
          <a:xfrm>
            <a:off x="-4482" y="6232280"/>
            <a:ext cx="6629400" cy="461963"/>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     www.osha.gov/injuryreporting</a:t>
            </a:r>
          </a:p>
        </p:txBody>
      </p:sp>
    </p:spTree>
    <p:extLst>
      <p:ext uri="{BB962C8B-B14F-4D97-AF65-F5344CB8AC3E}">
        <p14:creationId xmlns:p14="http://schemas.microsoft.com/office/powerpoint/2010/main" val="308284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596644" y="2476242"/>
            <a:ext cx="65532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Aft>
                <a:spcPts val="1200"/>
              </a:spcAft>
              <a:buClr>
                <a:srgbClr val="0070C0"/>
              </a:buClr>
              <a:buSzPct val="110000"/>
              <a:defRPr/>
            </a:pPr>
            <a:r>
              <a:rPr lang="en-US" altLang="en-US" sz="3400" dirty="0">
                <a:latin typeface="Calibri" pitchFamily="34" charset="0"/>
              </a:rPr>
              <a:t>Employees have the right to:</a:t>
            </a:r>
          </a:p>
          <a:p>
            <a:pPr marL="292100" indent="-292100" eaLnBrk="1" hangingPunct="1">
              <a:spcAft>
                <a:spcPts val="1200"/>
              </a:spcAft>
              <a:buClr>
                <a:srgbClr val="0070C0"/>
              </a:buClr>
              <a:buSzPct val="110000"/>
              <a:buFont typeface="Wingdings" pitchFamily="2" charset="2"/>
              <a:buChar char="§"/>
              <a:defRPr/>
            </a:pPr>
            <a:r>
              <a:rPr lang="en-US" altLang="en-US" sz="2600" dirty="0">
                <a:latin typeface="Calibri" pitchFamily="34" charset="0"/>
              </a:rPr>
              <a:t>Report </a:t>
            </a:r>
            <a:r>
              <a:rPr lang="en-US" altLang="en-US" sz="2600" b="1" dirty="0">
                <a:latin typeface="Calibri" pitchFamily="34" charset="0"/>
              </a:rPr>
              <a:t>unsafe conditions and injuries </a:t>
            </a:r>
            <a:br>
              <a:rPr lang="en-US" altLang="en-US" sz="2600" b="1" dirty="0">
                <a:latin typeface="Calibri" pitchFamily="34" charset="0"/>
              </a:rPr>
            </a:br>
            <a:r>
              <a:rPr lang="en-US" altLang="en-US" sz="2600" dirty="0">
                <a:latin typeface="Calibri" pitchFamily="34" charset="0"/>
              </a:rPr>
              <a:t>to management or OSHA</a:t>
            </a:r>
          </a:p>
          <a:p>
            <a:pPr marL="292100" indent="-292100" eaLnBrk="1" hangingPunct="1">
              <a:spcAft>
                <a:spcPts val="1200"/>
              </a:spcAft>
              <a:buClr>
                <a:srgbClr val="0070C0"/>
              </a:buClr>
              <a:buSzPct val="110000"/>
              <a:buFont typeface="Wingdings" pitchFamily="2" charset="2"/>
              <a:buChar char="§"/>
              <a:defRPr/>
            </a:pPr>
            <a:r>
              <a:rPr lang="en-US" altLang="en-US" sz="2600" dirty="0">
                <a:latin typeface="Calibri" pitchFamily="34" charset="0"/>
              </a:rPr>
              <a:t>Assist an </a:t>
            </a:r>
            <a:r>
              <a:rPr lang="en-US" altLang="en-US" sz="2600" b="1" dirty="0">
                <a:latin typeface="Calibri" pitchFamily="34" charset="0"/>
              </a:rPr>
              <a:t>OSHA investigation</a:t>
            </a:r>
          </a:p>
          <a:p>
            <a:pPr marL="292100" indent="-292100" eaLnBrk="1" hangingPunct="1">
              <a:spcAft>
                <a:spcPts val="1200"/>
              </a:spcAft>
              <a:buClr>
                <a:srgbClr val="0070C0"/>
              </a:buClr>
              <a:buSzPct val="110000"/>
              <a:buFont typeface="Wingdings" pitchFamily="2" charset="2"/>
              <a:buChar char="§"/>
              <a:defRPr/>
            </a:pPr>
            <a:r>
              <a:rPr lang="en-US" altLang="en-US" sz="2600" dirty="0">
                <a:latin typeface="Calibri" pitchFamily="34" charset="0"/>
              </a:rPr>
              <a:t>Request</a:t>
            </a:r>
            <a:r>
              <a:rPr lang="en-US" altLang="en-US" sz="2600" b="1" dirty="0">
                <a:latin typeface="Calibri" pitchFamily="34" charset="0"/>
              </a:rPr>
              <a:t> Training</a:t>
            </a:r>
          </a:p>
          <a:p>
            <a:pPr marL="292100" indent="-292100" eaLnBrk="1" hangingPunct="1">
              <a:spcAft>
                <a:spcPts val="1800"/>
              </a:spcAft>
              <a:buClr>
                <a:srgbClr val="0070C0"/>
              </a:buClr>
              <a:buSzPct val="110000"/>
              <a:buFont typeface="Wingdings" pitchFamily="2" charset="2"/>
              <a:buChar char="§"/>
              <a:defRPr/>
            </a:pPr>
            <a:r>
              <a:rPr lang="en-US" altLang="en-US" sz="2600" dirty="0">
                <a:latin typeface="Calibri" pitchFamily="34" charset="0"/>
              </a:rPr>
              <a:t>Request </a:t>
            </a:r>
            <a:r>
              <a:rPr lang="en-US" altLang="en-US" sz="2600" b="1" dirty="0">
                <a:latin typeface="Calibri" pitchFamily="34" charset="0"/>
              </a:rPr>
              <a:t>PPE</a:t>
            </a:r>
          </a:p>
        </p:txBody>
      </p:sp>
      <p:grpSp>
        <p:nvGrpSpPr>
          <p:cNvPr id="3" name="Group 2047" descr="OSH Act of 1970 - Act of Congress"/>
          <p:cNvGrpSpPr>
            <a:grpSpLocks/>
          </p:cNvGrpSpPr>
          <p:nvPr/>
        </p:nvGrpSpPr>
        <p:grpSpPr bwMode="auto">
          <a:xfrm>
            <a:off x="6943725" y="2679700"/>
            <a:ext cx="1905000" cy="2405063"/>
            <a:chOff x="6943907" y="2679078"/>
            <a:chExt cx="1905000" cy="2405866"/>
          </a:xfrm>
        </p:grpSpPr>
        <p:sp>
          <p:nvSpPr>
            <p:cNvPr id="4" name="Rectangle 3"/>
            <p:cNvSpPr/>
            <p:nvPr/>
          </p:nvSpPr>
          <p:spPr>
            <a:xfrm>
              <a:off x="7020107" y="2679078"/>
              <a:ext cx="1752600" cy="240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5" name="Group 29"/>
            <p:cNvGrpSpPr>
              <a:grpSpLocks/>
            </p:cNvGrpSpPr>
            <p:nvPr/>
          </p:nvGrpSpPr>
          <p:grpSpPr bwMode="auto">
            <a:xfrm rot="683708">
              <a:off x="6943907" y="2679078"/>
              <a:ext cx="1905000" cy="2405866"/>
              <a:chOff x="6858000" y="2537797"/>
              <a:chExt cx="1905000" cy="2405866"/>
            </a:xfrm>
          </p:grpSpPr>
          <p:sp>
            <p:nvSpPr>
              <p:cNvPr id="6" name="Rectangle 5"/>
              <p:cNvSpPr/>
              <p:nvPr/>
            </p:nvSpPr>
            <p:spPr>
              <a:xfrm>
                <a:off x="6934200" y="2537797"/>
                <a:ext cx="1752600" cy="240586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8"/>
              <p:cNvSpPr txBox="1">
                <a:spLocks noChangeArrowheads="1"/>
              </p:cNvSpPr>
              <p:nvPr/>
            </p:nvSpPr>
            <p:spPr bwMode="auto">
              <a:xfrm>
                <a:off x="6858000" y="25908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Old English Text MT" panose="03040902040508030806" pitchFamily="66" charset="0"/>
                  </a:rPr>
                  <a:t>Act of Congress</a:t>
                </a:r>
              </a:p>
            </p:txBody>
          </p:sp>
          <p:sp>
            <p:nvSpPr>
              <p:cNvPr id="8" name="TextBox 10"/>
              <p:cNvSpPr txBox="1">
                <a:spLocks noChangeArrowheads="1"/>
              </p:cNvSpPr>
              <p:nvPr/>
            </p:nvSpPr>
            <p:spPr bwMode="auto">
              <a:xfrm>
                <a:off x="6933719" y="3047618"/>
                <a:ext cx="1752600" cy="7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400" b="1" dirty="0">
                    <a:solidFill>
                      <a:srgbClr val="0070C0"/>
                    </a:solidFill>
                    <a:effectLst>
                      <a:outerShdw blurRad="38100" dist="38100" dir="2700000" algn="tl">
                        <a:srgbClr val="000000">
                          <a:alpha val="43137"/>
                        </a:srgbClr>
                      </a:outerShdw>
                    </a:effectLst>
                    <a:latin typeface="David" pitchFamily="34" charset="-79"/>
                    <a:cs typeface="David" pitchFamily="34" charset="-79"/>
                  </a:rPr>
                  <a:t>OSH ACT</a:t>
                </a:r>
              </a:p>
              <a:p>
                <a:pPr algn="ctr" eaLnBrk="1" hangingPunct="1">
                  <a:defRPr/>
                </a:pPr>
                <a:r>
                  <a:rPr lang="en-US" altLang="en-US" dirty="0">
                    <a:latin typeface="David" pitchFamily="34" charset="-79"/>
                    <a:cs typeface="David" pitchFamily="34" charset="-79"/>
                  </a:rPr>
                  <a:t>of 1970</a:t>
                </a:r>
              </a:p>
            </p:txBody>
          </p:sp>
          <p:cxnSp>
            <p:nvCxnSpPr>
              <p:cNvPr id="9" name="Straight Connector 8"/>
              <p:cNvCxnSpPr/>
              <p:nvPr/>
            </p:nvCxnSpPr>
            <p:spPr>
              <a:xfrm>
                <a:off x="7077279" y="3880538"/>
                <a:ext cx="4572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86575" y="4037998"/>
                <a:ext cx="1447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77376" y="4184813"/>
                <a:ext cx="12954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76552" y="4337674"/>
                <a:ext cx="13716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78181" y="4489569"/>
                <a:ext cx="1066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77200" y="4642515"/>
                <a:ext cx="1447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TextBox 3"/>
          <p:cNvSpPr txBox="1">
            <a:spLocks noChangeArrowheads="1"/>
          </p:cNvSpPr>
          <p:nvPr/>
        </p:nvSpPr>
        <p:spPr bwMode="auto">
          <a:xfrm>
            <a:off x="800100" y="6096000"/>
            <a:ext cx="613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70C0"/>
                </a:solidFill>
                <a:latin typeface="Calibri" panose="020F0502020204030204" pitchFamily="34" charset="0"/>
              </a:rPr>
              <a:t>www.osha.gov/workers</a:t>
            </a:r>
          </a:p>
        </p:txBody>
      </p:sp>
      <p:sp>
        <p:nvSpPr>
          <p:cNvPr id="16" name="Rectangle 15" descr="Decorative figure"/>
          <p:cNvSpPr/>
          <p:nvPr/>
        </p:nvSpPr>
        <p:spPr bwMode="auto">
          <a:xfrm>
            <a:off x="55418" y="6157913"/>
            <a:ext cx="6858000" cy="461962"/>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Title 1"/>
          <p:cNvSpPr>
            <a:spLocks noGrp="1"/>
          </p:cNvSpPr>
          <p:nvPr>
            <p:ph type="title"/>
          </p:nvPr>
        </p:nvSpPr>
        <p:spPr>
          <a:xfrm>
            <a:off x="457200" y="304800"/>
            <a:ext cx="6781800" cy="868362"/>
          </a:xfrm>
        </p:spPr>
        <p:txBody>
          <a:bodyPr/>
          <a:lstStyle/>
          <a:p>
            <a:pP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Worker Rights</a:t>
            </a:r>
          </a:p>
        </p:txBody>
      </p:sp>
    </p:spTree>
    <p:extLst>
      <p:ext uri="{BB962C8B-B14F-4D97-AF65-F5344CB8AC3E}">
        <p14:creationId xmlns:p14="http://schemas.microsoft.com/office/powerpoint/2010/main" val="260437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1000" y="2686377"/>
            <a:ext cx="2895600" cy="2723823"/>
          </a:xfrm>
          <a:prstGeom prst="rect">
            <a:avLst/>
          </a:prstGeom>
          <a:solidFill>
            <a:srgbClr val="0070C0">
              <a:alpha val="20000"/>
            </a:srgbClr>
          </a:solidFill>
          <a:ln>
            <a:noFill/>
          </a:ln>
        </p:spPr>
        <p:txBody>
          <a:bodyPr wrap="square">
            <a:spAutoFit/>
          </a:bodyPr>
          <a:lstStyle>
            <a:lvl1pPr>
              <a:defRPr>
                <a:solidFill>
                  <a:schemeClr val="tx1"/>
                </a:solidFill>
                <a:latin typeface="Arial" panose="020B0604020202020204" pitchFamily="34" charset="0"/>
              </a:defRPr>
            </a:lvl1pPr>
            <a:lvl2pPr marL="692150" indent="-2921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Clr>
                <a:srgbClr val="0070C0"/>
              </a:buClr>
              <a:buSzPct val="110000"/>
            </a:pPr>
            <a:r>
              <a:rPr lang="en-US" altLang="en-US" sz="3200" dirty="0">
                <a:solidFill>
                  <a:srgbClr val="000000"/>
                </a:solidFill>
                <a:latin typeface="Calibri" panose="020F0502020204030204" pitchFamily="34" charset="0"/>
                <a:cs typeface="Calibri" panose="020F0502020204030204" pitchFamily="34" charset="0"/>
              </a:rPr>
              <a:t>Employers cannot retaliate against workers who exercise </a:t>
            </a:r>
            <a:r>
              <a:rPr lang="en-US" altLang="en-US" sz="3200" dirty="0">
                <a:latin typeface="Calibri" panose="020F0502020204030204" pitchFamily="34" charset="0"/>
                <a:cs typeface="Calibri" panose="020F0502020204030204" pitchFamily="34" charset="0"/>
              </a:rPr>
              <a:t>their </a:t>
            </a:r>
            <a:r>
              <a:rPr lang="en-US" altLang="en-US" sz="3200" u="sng" dirty="0">
                <a:solidFill>
                  <a:srgbClr val="0070C0"/>
                </a:solidFill>
                <a:latin typeface="Calibri" panose="020F0502020204030204" pitchFamily="34" charset="0"/>
                <a:cs typeface="Calibri" panose="020F0502020204030204" pitchFamily="34" charset="0"/>
                <a:hlinkClick r:id="rId3" tooltip="Employee rights"/>
              </a:rPr>
              <a:t>rights</a:t>
            </a:r>
            <a:r>
              <a:rPr lang="en-US" altLang="en-US" sz="3200" u="sng" dirty="0">
                <a:latin typeface="Calibri" panose="020F0502020204030204" pitchFamily="34" charset="0"/>
                <a:cs typeface="Calibri" panose="020F0502020204030204" pitchFamily="34" charset="0"/>
              </a:rPr>
              <a:t>.</a:t>
            </a:r>
          </a:p>
          <a:p>
            <a:pPr eaLnBrk="1" hangingPunct="1">
              <a:spcAft>
                <a:spcPts val="1200"/>
              </a:spcAft>
              <a:buClr>
                <a:srgbClr val="0070C0"/>
              </a:buClr>
              <a:buSzPct val="110000"/>
            </a:pPr>
            <a:endParaRPr lang="en-US" altLang="en-US" sz="100" b="1" dirty="0">
              <a:solidFill>
                <a:srgbClr val="000000"/>
              </a:solidFill>
              <a:latin typeface="Calibri" panose="020F0502020204030204" pitchFamily="34" charset="0"/>
              <a:cs typeface="Calibri" panose="020F0502020204030204" pitchFamily="34" charset="0"/>
            </a:endParaRPr>
          </a:p>
        </p:txBody>
      </p:sp>
      <p:sp>
        <p:nvSpPr>
          <p:cNvPr id="4" name="TextBox 3"/>
          <p:cNvSpPr txBox="1">
            <a:spLocks noChangeArrowheads="1"/>
          </p:cNvSpPr>
          <p:nvPr/>
        </p:nvSpPr>
        <p:spPr bwMode="auto">
          <a:xfrm>
            <a:off x="800100" y="6105525"/>
            <a:ext cx="613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70C0"/>
                </a:solidFill>
                <a:latin typeface="Calibri" panose="020F0502020204030204" pitchFamily="34" charset="0"/>
              </a:rPr>
              <a:t>Whistleblowers.gov</a:t>
            </a:r>
          </a:p>
        </p:txBody>
      </p:sp>
      <p:sp>
        <p:nvSpPr>
          <p:cNvPr id="5" name="Rectangle 4" descr="Decorative figure"/>
          <p:cNvSpPr/>
          <p:nvPr/>
        </p:nvSpPr>
        <p:spPr bwMode="auto">
          <a:xfrm>
            <a:off x="0" y="6167438"/>
            <a:ext cx="6858000" cy="461962"/>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p:nvSpPr>
        <p:spPr bwMode="auto">
          <a:xfrm>
            <a:off x="3312160" y="2578656"/>
            <a:ext cx="56388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692150" indent="-2921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Clr>
                <a:srgbClr val="0070C0"/>
              </a:buClr>
              <a:buSzPct val="110000"/>
            </a:pPr>
            <a:r>
              <a:rPr lang="en-US" altLang="en-US" sz="2800" b="1" dirty="0">
                <a:solidFill>
                  <a:srgbClr val="000000"/>
                </a:solidFill>
                <a:latin typeface="Calibri" panose="020F0502020204030204" pitchFamily="34" charset="0"/>
                <a:cs typeface="Calibri" panose="020F0502020204030204" pitchFamily="34" charset="0"/>
              </a:rPr>
              <a:t>Retaliation includes:</a:t>
            </a:r>
          </a:p>
          <a:p>
            <a:pPr lvl="1" eaLnBrk="1" hangingPunct="1">
              <a:spcAft>
                <a:spcPts val="600"/>
              </a:spcAft>
              <a:buClr>
                <a:srgbClr val="0070C0"/>
              </a:buClr>
              <a:buSzPct val="110000"/>
              <a:buFont typeface="Wingdings" panose="05000000000000000000" pitchFamily="2" charset="2"/>
              <a:buChar char="§"/>
            </a:pPr>
            <a:r>
              <a:rPr lang="en-US" altLang="en-US" sz="2400" dirty="0">
                <a:latin typeface="Calibri" panose="020F0502020204030204" pitchFamily="34" charset="0"/>
              </a:rPr>
              <a:t>Reduction in pay or hours</a:t>
            </a:r>
          </a:p>
          <a:p>
            <a:pPr lvl="1" eaLnBrk="1" hangingPunct="1">
              <a:spcAft>
                <a:spcPts val="600"/>
              </a:spcAft>
              <a:buClr>
                <a:srgbClr val="0070C0"/>
              </a:buClr>
              <a:buSzPct val="110000"/>
              <a:buFont typeface="Wingdings" panose="05000000000000000000" pitchFamily="2" charset="2"/>
              <a:buChar char="§"/>
            </a:pPr>
            <a:r>
              <a:rPr lang="en-US" altLang="en-US" sz="2400" dirty="0">
                <a:latin typeface="Calibri" panose="020F0502020204030204" pitchFamily="34" charset="0"/>
              </a:rPr>
              <a:t>Being fired, laid off, or suspended</a:t>
            </a:r>
          </a:p>
          <a:p>
            <a:pPr lvl="1" eaLnBrk="1" hangingPunct="1">
              <a:spcAft>
                <a:spcPts val="600"/>
              </a:spcAft>
              <a:buClr>
                <a:srgbClr val="0070C0"/>
              </a:buClr>
              <a:buSzPct val="110000"/>
              <a:buFont typeface="Wingdings" panose="05000000000000000000" pitchFamily="2" charset="2"/>
              <a:buChar char="§"/>
            </a:pPr>
            <a:r>
              <a:rPr lang="en-US" altLang="en-US" sz="2400" dirty="0">
                <a:latin typeface="Calibri" panose="020F0502020204030204" pitchFamily="34" charset="0"/>
              </a:rPr>
              <a:t>Reassignment, discipline, or demotion</a:t>
            </a:r>
          </a:p>
          <a:p>
            <a:pPr lvl="1" eaLnBrk="1" hangingPunct="1">
              <a:spcAft>
                <a:spcPts val="600"/>
              </a:spcAft>
              <a:buClr>
                <a:srgbClr val="0070C0"/>
              </a:buClr>
              <a:buSzPct val="110000"/>
              <a:buFont typeface="Wingdings" panose="05000000000000000000" pitchFamily="2" charset="2"/>
              <a:buChar char="§"/>
            </a:pPr>
            <a:r>
              <a:rPr lang="en-US" altLang="en-US" sz="2400" dirty="0">
                <a:latin typeface="Calibri" panose="020F0502020204030204" pitchFamily="34" charset="0"/>
              </a:rPr>
              <a:t>Threats, harassment, and intimidation</a:t>
            </a:r>
          </a:p>
          <a:p>
            <a:pPr lvl="1" eaLnBrk="1" hangingPunct="1">
              <a:spcAft>
                <a:spcPts val="600"/>
              </a:spcAft>
              <a:buClr>
                <a:srgbClr val="0070C0"/>
              </a:buClr>
              <a:buSzPct val="110000"/>
              <a:buFont typeface="Wingdings" panose="05000000000000000000" pitchFamily="2" charset="2"/>
              <a:buChar char="§"/>
            </a:pPr>
            <a:r>
              <a:rPr lang="en-US" altLang="en-US" sz="2400" dirty="0">
                <a:latin typeface="Calibri" panose="020F0502020204030204" pitchFamily="34" charset="0"/>
              </a:rPr>
              <a:t>Blacklisting from hiring</a:t>
            </a:r>
          </a:p>
        </p:txBody>
      </p:sp>
      <p:sp>
        <p:nvSpPr>
          <p:cNvPr id="7" name="Title 1"/>
          <p:cNvSpPr>
            <a:spLocks noGrp="1"/>
          </p:cNvSpPr>
          <p:nvPr>
            <p:ph type="title"/>
          </p:nvPr>
        </p:nvSpPr>
        <p:spPr>
          <a:xfrm>
            <a:off x="381000" y="274638"/>
            <a:ext cx="6781800" cy="868362"/>
          </a:xfrm>
        </p:spPr>
        <p:txBody>
          <a:bodyPr/>
          <a:lstStyle/>
          <a:p>
            <a:pP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Whistleblower Protections</a:t>
            </a:r>
          </a:p>
        </p:txBody>
      </p:sp>
    </p:spTree>
    <p:extLst>
      <p:ext uri="{BB962C8B-B14F-4D97-AF65-F5344CB8AC3E}">
        <p14:creationId xmlns:p14="http://schemas.microsoft.com/office/powerpoint/2010/main" val="3690004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 Assistance</a:t>
            </a:r>
          </a:p>
        </p:txBody>
      </p:sp>
      <p:sp>
        <p:nvSpPr>
          <p:cNvPr id="4" name="Content Placeholder 3"/>
          <p:cNvSpPr>
            <a:spLocks noGrp="1"/>
          </p:cNvSpPr>
          <p:nvPr>
            <p:ph idx="1"/>
          </p:nvPr>
        </p:nvSpPr>
        <p:spPr/>
        <p:txBody>
          <a:bodyPr/>
          <a:lstStyle/>
          <a:p>
            <a:pPr marL="0" indent="0">
              <a:buNone/>
            </a:pPr>
            <a:r>
              <a:rPr lang="en-US" dirty="0"/>
              <a:t>OSHA helping employers:</a:t>
            </a:r>
          </a:p>
          <a:p>
            <a:endParaRPr lang="en-US" dirty="0"/>
          </a:p>
        </p:txBody>
      </p:sp>
      <p:sp>
        <p:nvSpPr>
          <p:cNvPr id="5" name="Text Box 7"/>
          <p:cNvSpPr txBox="1">
            <a:spLocks noChangeArrowheads="1"/>
          </p:cNvSpPr>
          <p:nvPr/>
        </p:nvSpPr>
        <p:spPr bwMode="auto">
          <a:xfrm>
            <a:off x="1322417" y="3140738"/>
            <a:ext cx="8305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900"/>
              </a:spcAft>
            </a:pPr>
            <a:r>
              <a:rPr lang="en-US" altLang="en-US" sz="2600" b="1" dirty="0">
                <a:solidFill>
                  <a:srgbClr val="0082C4"/>
                </a:solidFill>
                <a:latin typeface="Calibri" pitchFamily="34" charset="0"/>
              </a:rPr>
              <a:t>23 million</a:t>
            </a:r>
            <a:r>
              <a:rPr lang="en-US" altLang="en-US" sz="2600" b="1" dirty="0">
                <a:solidFill>
                  <a:srgbClr val="0066CC"/>
                </a:solidFill>
                <a:latin typeface="Calibri" pitchFamily="34" charset="0"/>
              </a:rPr>
              <a:t> </a:t>
            </a:r>
            <a:r>
              <a:rPr lang="en-US" altLang="en-US" sz="2600" dirty="0">
                <a:solidFill>
                  <a:srgbClr val="000000"/>
                </a:solidFill>
                <a:latin typeface="Calibri" pitchFamily="34" charset="0"/>
              </a:rPr>
              <a:t>visitors to OSHA’s website in FY 2022</a:t>
            </a:r>
            <a:endParaRPr lang="en-US" altLang="en-US" sz="2600" dirty="0">
              <a:solidFill>
                <a:srgbClr val="0066CC"/>
              </a:solidFill>
              <a:latin typeface="Calibri" pitchFamily="34" charset="0"/>
            </a:endParaRPr>
          </a:p>
          <a:p>
            <a:pPr eaLnBrk="1" hangingPunct="1">
              <a:spcAft>
                <a:spcPts val="900"/>
              </a:spcAft>
            </a:pPr>
            <a:r>
              <a:rPr lang="en-US" altLang="en-US" sz="2600" b="1" dirty="0">
                <a:solidFill>
                  <a:srgbClr val="0082C4"/>
                </a:solidFill>
                <a:latin typeface="Calibri" pitchFamily="34" charset="0"/>
              </a:rPr>
              <a:t>300,500</a:t>
            </a:r>
            <a:r>
              <a:rPr lang="en-US" altLang="en-US" sz="2600" dirty="0">
                <a:solidFill>
                  <a:srgbClr val="000000"/>
                </a:solidFill>
                <a:latin typeface="Calibri" pitchFamily="34" charset="0"/>
              </a:rPr>
              <a:t> responses to OSHA 1-800 calls for help</a:t>
            </a:r>
          </a:p>
          <a:p>
            <a:pPr eaLnBrk="1" hangingPunct="1">
              <a:spcAft>
                <a:spcPts val="900"/>
              </a:spcAft>
            </a:pPr>
            <a:r>
              <a:rPr lang="en-US" altLang="en-US" sz="2600" b="1" dirty="0">
                <a:solidFill>
                  <a:srgbClr val="0082C4"/>
                </a:solidFill>
                <a:latin typeface="Calibri" pitchFamily="34" charset="0"/>
              </a:rPr>
              <a:t>11,700</a:t>
            </a:r>
            <a:r>
              <a:rPr lang="en-US" altLang="en-US" sz="2600" dirty="0">
                <a:solidFill>
                  <a:srgbClr val="000000"/>
                </a:solidFill>
                <a:latin typeface="Calibri" pitchFamily="34" charset="0"/>
              </a:rPr>
              <a:t> e-mail requests for assistance answered </a:t>
            </a:r>
          </a:p>
          <a:p>
            <a:pPr eaLnBrk="1" hangingPunct="1">
              <a:spcAft>
                <a:spcPts val="900"/>
              </a:spcAft>
            </a:pPr>
            <a:r>
              <a:rPr lang="en-US" altLang="en-US" sz="2600" b="1" dirty="0">
                <a:solidFill>
                  <a:srgbClr val="0082C4"/>
                </a:solidFill>
                <a:latin typeface="Calibri" pitchFamily="34" charset="0"/>
              </a:rPr>
              <a:t>6,200</a:t>
            </a:r>
            <a:r>
              <a:rPr lang="en-US" altLang="en-US" sz="2600" dirty="0">
                <a:solidFill>
                  <a:srgbClr val="000000"/>
                </a:solidFill>
                <a:latin typeface="Calibri" pitchFamily="34" charset="0"/>
              </a:rPr>
              <a:t> outreach activities by Regional &amp; Area Offices </a:t>
            </a:r>
          </a:p>
          <a:p>
            <a:pPr eaLnBrk="1" hangingPunct="1">
              <a:spcAft>
                <a:spcPts val="900"/>
              </a:spcAft>
            </a:pPr>
            <a:r>
              <a:rPr lang="en-US" altLang="en-US" sz="2600" b="1" dirty="0">
                <a:solidFill>
                  <a:srgbClr val="0070C0"/>
                </a:solidFill>
                <a:latin typeface="Calibri" pitchFamily="34" charset="0"/>
              </a:rPr>
              <a:t>20,100</a:t>
            </a:r>
            <a:r>
              <a:rPr lang="en-US" altLang="en-US" sz="2600" dirty="0">
                <a:latin typeface="Calibri" pitchFamily="34" charset="0"/>
              </a:rPr>
              <a:t> small businesses helped through Consultation</a:t>
            </a:r>
            <a:endParaRPr lang="en-US" altLang="en-US" sz="2600" dirty="0"/>
          </a:p>
        </p:txBody>
      </p:sp>
      <p:pic>
        <p:nvPicPr>
          <p:cNvPr id="6" name="Picture 8" descr="MC90043253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1417" y="3773884"/>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C90043253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1417" y="428704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MC90043253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1417" y="4800202"/>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MC90043253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1417" y="5313361"/>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C90043253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1417" y="3260725"/>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294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7010400" cy="868362"/>
          </a:xfrm>
        </p:spPr>
        <p:txBody>
          <a:bodyPr/>
          <a:lstStyle/>
          <a:p>
            <a:r>
              <a:rPr lang="en-US" sz="3200" dirty="0">
                <a:solidFill>
                  <a:schemeClr val="bg1"/>
                </a:solidFill>
              </a:rPr>
              <a:t>Compliance Assistance Specialists</a:t>
            </a:r>
          </a:p>
        </p:txBody>
      </p:sp>
      <p:sp>
        <p:nvSpPr>
          <p:cNvPr id="3" name="Content Placeholder 2"/>
          <p:cNvSpPr>
            <a:spLocks noGrp="1"/>
          </p:cNvSpPr>
          <p:nvPr>
            <p:ph idx="1"/>
          </p:nvPr>
        </p:nvSpPr>
        <p:spPr bwMode="auto">
          <a:xfrm>
            <a:off x="152400" y="2159205"/>
            <a:ext cx="6096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Work out of OSHA’s Area Offices </a:t>
            </a: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Provide general information about OSHA’s standards and compliance assistance resources</a:t>
            </a: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Available for seminars, workshops, and speaking events</a:t>
            </a:r>
          </a:p>
          <a:p>
            <a:pPr>
              <a:spcBef>
                <a:spcPct val="0"/>
              </a:spcBef>
              <a:spcAft>
                <a:spcPts val="2400"/>
              </a:spcAft>
              <a:buClr>
                <a:srgbClr val="0070C0"/>
              </a:buClr>
              <a:buSzPct val="115000"/>
              <a:buFont typeface="Wingdings" pitchFamily="2" charset="2"/>
              <a:buChar char="§"/>
            </a:pPr>
            <a:endParaRPr lang="en-US" altLang="en-US" dirty="0">
              <a:latin typeface="Calibri" pitchFamily="34" charset="0"/>
            </a:endParaRPr>
          </a:p>
        </p:txBody>
      </p:sp>
      <p:sp>
        <p:nvSpPr>
          <p:cNvPr id="4" name="Rectangle 3" descr="Gray shaded box"/>
          <p:cNvSpPr/>
          <p:nvPr/>
        </p:nvSpPr>
        <p:spPr bwMode="auto">
          <a:xfrm>
            <a:off x="0" y="6091237"/>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900" b="1" dirty="0">
                <a:solidFill>
                  <a:srgbClr val="0070C0"/>
                </a:solidFill>
              </a:rPr>
              <a:t>www.osha.gov/complianceassistance/cas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2187780"/>
            <a:ext cx="3004288" cy="2001532"/>
          </a:xfrm>
          <a:prstGeom prst="rect">
            <a:avLst/>
          </a:prstGeom>
        </p:spPr>
      </p:pic>
    </p:spTree>
    <p:extLst>
      <p:ext uri="{BB962C8B-B14F-4D97-AF65-F5344CB8AC3E}">
        <p14:creationId xmlns:p14="http://schemas.microsoft.com/office/powerpoint/2010/main" val="209671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457200" y="180024"/>
            <a:ext cx="5391150" cy="116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200"/>
              </a:spcAft>
            </a:pPr>
            <a:r>
              <a:rPr lang="en-US" altLang="en-US" sz="4000" b="1" dirty="0">
                <a:solidFill>
                  <a:schemeClr val="bg1"/>
                </a:solidFill>
                <a:effectLst>
                  <a:outerShdw blurRad="38100" dist="38100" dir="2700000" algn="tl">
                    <a:srgbClr val="000000">
                      <a:alpha val="43137"/>
                    </a:srgbClr>
                  </a:outerShdw>
                </a:effectLst>
                <a:latin typeface="Calibri" panose="020F0502020204030204" pitchFamily="34" charset="0"/>
              </a:rPr>
              <a:t>OSHA publications </a:t>
            </a:r>
          </a:p>
          <a:p>
            <a:pPr eaLnBrk="1" hangingPunct="1"/>
            <a:r>
              <a:rPr lang="en-US" altLang="en-US" sz="2800" b="1" dirty="0">
                <a:solidFill>
                  <a:schemeClr val="bg1"/>
                </a:solidFill>
                <a:effectLst>
                  <a:outerShdw blurRad="38100" dist="38100" dir="2700000" algn="tl">
                    <a:srgbClr val="000000">
                      <a:alpha val="43137"/>
                    </a:srgbClr>
                  </a:outerShdw>
                </a:effectLst>
                <a:latin typeface="Calibri" panose="020F0502020204030204" pitchFamily="34" charset="0"/>
              </a:rPr>
              <a:t>for every workplace training need</a:t>
            </a:r>
          </a:p>
        </p:txBody>
      </p:sp>
      <p:grpSp>
        <p:nvGrpSpPr>
          <p:cNvPr id="63492" name="Group 3" descr="Decorative figure"/>
          <p:cNvGrpSpPr>
            <a:grpSpLocks/>
          </p:cNvGrpSpPr>
          <p:nvPr/>
        </p:nvGrpSpPr>
        <p:grpSpPr bwMode="auto">
          <a:xfrm>
            <a:off x="0" y="6162675"/>
            <a:ext cx="6781800" cy="466725"/>
            <a:chOff x="-76200" y="5938838"/>
            <a:chExt cx="6858000" cy="466725"/>
          </a:xfrm>
        </p:grpSpPr>
        <p:sp>
          <p:nvSpPr>
            <p:cNvPr id="19" name="Rectangle 18"/>
            <p:cNvSpPr/>
            <p:nvPr/>
          </p:nvSpPr>
          <p:spPr>
            <a:xfrm>
              <a:off x="-76200" y="5943600"/>
              <a:ext cx="6858000" cy="461963"/>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3505" name="TextBox 3"/>
            <p:cNvSpPr txBox="1">
              <a:spLocks noChangeArrowheads="1"/>
            </p:cNvSpPr>
            <p:nvPr/>
          </p:nvSpPr>
          <p:spPr bwMode="auto">
            <a:xfrm>
              <a:off x="1222624" y="5938838"/>
              <a:ext cx="5019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70C0"/>
                  </a:solidFill>
                  <a:latin typeface="Calibri" panose="020F0502020204030204" pitchFamily="34" charset="0"/>
                </a:rPr>
                <a:t>osha.gov/publications</a:t>
              </a:r>
            </a:p>
          </p:txBody>
        </p:sp>
      </p:grpSp>
      <p:grpSp>
        <p:nvGrpSpPr>
          <p:cNvPr id="63493" name="Group 3" descr="Screenshots of OSHA publications"/>
          <p:cNvGrpSpPr>
            <a:grpSpLocks/>
          </p:cNvGrpSpPr>
          <p:nvPr/>
        </p:nvGrpSpPr>
        <p:grpSpPr bwMode="auto">
          <a:xfrm>
            <a:off x="914400" y="2362200"/>
            <a:ext cx="7246281" cy="3711575"/>
            <a:chOff x="587806" y="1491610"/>
            <a:chExt cx="7992863" cy="4093402"/>
          </a:xfrm>
        </p:grpSpPr>
        <p:pic>
          <p:nvPicPr>
            <p:cNvPr id="3" name="Picture 2" descr="Screenshot of OSHA publica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279329" y="3216161"/>
              <a:ext cx="1807093" cy="2295317"/>
            </a:xfrm>
            <a:prstGeom prst="rect">
              <a:avLst/>
            </a:prstGeom>
            <a:ln w="12700">
              <a:solidFill>
                <a:schemeClr val="bg1">
                  <a:lumMod val="75000"/>
                </a:schemeClr>
              </a:solidFill>
            </a:ln>
            <a:effectLst>
              <a:outerShdw blurRad="355600" dist="139700" dir="2700000" algn="tl" rotWithShape="0">
                <a:prstClr val="black">
                  <a:alpha val="40000"/>
                </a:prstClr>
              </a:outerShdw>
            </a:effectLst>
          </p:spPr>
        </p:pic>
        <p:pic>
          <p:nvPicPr>
            <p:cNvPr id="12" name="Picture 8" descr="Screenshot of OSHA publicatio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27412" y="1491610"/>
              <a:ext cx="2251862" cy="3112946"/>
            </a:xfrm>
            <a:prstGeom prst="rect">
              <a:avLst/>
            </a:prstGeom>
            <a:ln>
              <a:solidFill>
                <a:schemeClr val="bg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 name="Picture 19" descr="Screenshot of OSHA publication"/>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350688" y="1719216"/>
              <a:ext cx="1857875" cy="2494909"/>
            </a:xfrm>
            <a:prstGeom prst="rect">
              <a:avLst/>
            </a:prstGeom>
            <a:ln>
              <a:solidFill>
                <a:schemeClr val="bg2"/>
              </a:solidFill>
            </a:ln>
            <a:effectLst>
              <a:outerShdw blurRad="457200" dist="152400" dir="2640000" algn="ctr" rotWithShape="0">
                <a:srgbClr val="000000">
                  <a:alpha val="43137"/>
                </a:srgbClr>
              </a:outerShdw>
            </a:effectLst>
          </p:spPr>
        </p:pic>
        <p:pic>
          <p:nvPicPr>
            <p:cNvPr id="18" name="Picture 17" descr="Screenshot of OSHA publication"/>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838208" y="1719216"/>
              <a:ext cx="1747557" cy="2283061"/>
            </a:xfrm>
            <a:prstGeom prst="rect">
              <a:avLst/>
            </a:prstGeom>
            <a:ln>
              <a:solidFill>
                <a:schemeClr val="bg2"/>
              </a:solidFill>
            </a:ln>
            <a:effectLst>
              <a:outerShdw blurRad="279400" dist="177800" dir="3240000" algn="ctr" rotWithShape="0">
                <a:srgbClr val="000000">
                  <a:alpha val="43137"/>
                </a:srgbClr>
              </a:outerShdw>
            </a:effectLst>
          </p:spPr>
        </p:pic>
        <p:pic>
          <p:nvPicPr>
            <p:cNvPr id="2" name="Picture 1" descr="Screenshot of OSHA publication"/>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1768020" y="2214695"/>
              <a:ext cx="1786081" cy="2295317"/>
            </a:xfrm>
            <a:prstGeom prst="rect">
              <a:avLst/>
            </a:prstGeom>
            <a:ln>
              <a:solidFill>
                <a:schemeClr val="bg2"/>
              </a:solidFill>
            </a:ln>
            <a:effectLst>
              <a:outerShdw blurRad="355600" dist="139700" dir="2700000" algn="tl" rotWithShape="0">
                <a:prstClr val="black">
                  <a:alpha val="40000"/>
                </a:prstClr>
              </a:outerShdw>
            </a:effectLst>
          </p:spPr>
        </p:pic>
        <p:pic>
          <p:nvPicPr>
            <p:cNvPr id="13" name="Picture 9" descr="Screenshot of OSHA publication"/>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rot="21266818">
              <a:off x="587806" y="3161886"/>
              <a:ext cx="1006860" cy="2272556"/>
            </a:xfrm>
            <a:prstGeom prst="rect">
              <a:avLst/>
            </a:prstGeom>
            <a:ln>
              <a:solidFill>
                <a:schemeClr val="bg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2" name="Picture 21" descr="Screenshot of OSHA publication"/>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4452395" y="3289695"/>
              <a:ext cx="998104" cy="2295317"/>
            </a:xfrm>
            <a:prstGeom prst="rect">
              <a:avLst/>
            </a:prstGeom>
            <a:ln>
              <a:solidFill>
                <a:schemeClr val="bg2"/>
              </a:solidFill>
            </a:ln>
            <a:effectLst>
              <a:outerShdw blurRad="254000" dist="101600" dir="2040000" algn="ctr" rotWithShape="0">
                <a:srgbClr val="000000">
                  <a:alpha val="43000"/>
                </a:srgbClr>
              </a:outerShdw>
            </a:effectLst>
          </p:spPr>
        </p:pic>
        <p:pic>
          <p:nvPicPr>
            <p:cNvPr id="6" name="Picture 5" descr="Screenshot of OSHA publication"/>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7593795" y="1974835"/>
              <a:ext cx="949074" cy="2190267"/>
            </a:xfrm>
            <a:prstGeom prst="rect">
              <a:avLst/>
            </a:prstGeom>
            <a:ln>
              <a:solidFill>
                <a:schemeClr val="bg2"/>
              </a:solidFill>
            </a:ln>
            <a:effectLst>
              <a:outerShdw blurRad="165100" dist="190500" dir="4200000" algn="ctr" rotWithShape="0">
                <a:srgbClr val="000000">
                  <a:alpha val="33000"/>
                </a:srgbClr>
              </a:outerShdw>
            </a:effectLst>
          </p:spPr>
        </p:pic>
        <p:pic>
          <p:nvPicPr>
            <p:cNvPr id="5" name="Picture 4" descr="Screenshot of OSHA publication"/>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bwMode="auto">
            <a:xfrm>
              <a:off x="5690393" y="2573613"/>
              <a:ext cx="1787832" cy="2298818"/>
            </a:xfrm>
            <a:prstGeom prst="rect">
              <a:avLst/>
            </a:prstGeom>
            <a:ln>
              <a:solidFill>
                <a:schemeClr val="bg2"/>
              </a:solidFill>
            </a:ln>
            <a:effectLst>
              <a:outerShdw blurRad="355600" dist="139700" dir="2700000" algn="tl" rotWithShape="0">
                <a:prstClr val="black">
                  <a:alpha val="40000"/>
                </a:prstClr>
              </a:outerShdw>
            </a:effectLst>
          </p:spPr>
        </p:pic>
        <p:pic>
          <p:nvPicPr>
            <p:cNvPr id="8" name="Picture 7" descr="Screenshot of OSHA publication"/>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rot="600743">
              <a:off x="7302395" y="3520868"/>
              <a:ext cx="1278274" cy="1936400"/>
            </a:xfrm>
            <a:prstGeom prst="rect">
              <a:avLst/>
            </a:prstGeom>
            <a:ln>
              <a:solidFill>
                <a:schemeClr val="bg2"/>
              </a:solidFill>
            </a:ln>
            <a:effectLst>
              <a:outerShdw blurRad="355600" dist="139700" dir="2700000" algn="tl" rotWithShape="0">
                <a:prstClr val="black">
                  <a:alpha val="40000"/>
                </a:prstClr>
              </a:outerShdw>
            </a:effectLst>
          </p:spPr>
        </p:pic>
      </p:grpSp>
      <p:sp>
        <p:nvSpPr>
          <p:cNvPr id="4" name="Title 3"/>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811885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839200" cy="868362"/>
          </a:xfrm>
        </p:spPr>
        <p:txBody>
          <a:bodyPr/>
          <a:lstStyle/>
          <a:p>
            <a:pPr algn="ctr" eaLnBrk="1" hangingPunct="1"/>
            <a:r>
              <a:rPr lang="en-US" altLang="en-US" sz="3600" dirty="0">
                <a:solidFill>
                  <a:schemeClr val="bg1"/>
                </a:solidFill>
                <a:latin typeface="Calibri" pitchFamily="34" charset="0"/>
              </a:rPr>
              <a:t>New Compliance Assistance Resources</a:t>
            </a:r>
          </a:p>
        </p:txBody>
      </p:sp>
      <p:sp>
        <p:nvSpPr>
          <p:cNvPr id="14" name="Rectangle 13"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www.osha.gov/complianceassistance/new-ca-products</a:t>
            </a:r>
          </a:p>
        </p:txBody>
      </p:sp>
      <p:pic>
        <p:nvPicPr>
          <p:cNvPr id="3" name="Picture 2"/>
          <p:cNvPicPr>
            <a:picLocks noChangeAspect="1"/>
          </p:cNvPicPr>
          <p:nvPr/>
        </p:nvPicPr>
        <p:blipFill>
          <a:blip r:embed="rId3"/>
          <a:stretch>
            <a:fillRect/>
          </a:stretch>
        </p:blipFill>
        <p:spPr>
          <a:xfrm>
            <a:off x="220454" y="1066800"/>
            <a:ext cx="8085346" cy="4484164"/>
          </a:xfrm>
          <a:prstGeom prst="rect">
            <a:avLst/>
          </a:prstGeom>
        </p:spPr>
      </p:pic>
    </p:spTree>
    <p:extLst>
      <p:ext uri="{BB962C8B-B14F-4D97-AF65-F5344CB8AC3E}">
        <p14:creationId xmlns:p14="http://schemas.microsoft.com/office/powerpoint/2010/main" val="126258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670" y="76200"/>
            <a:ext cx="7051183" cy="792163"/>
          </a:xfrm>
        </p:spPr>
        <p:txBody>
          <a:bodyPr/>
          <a:lstStyle/>
          <a:p>
            <a:pPr algn="ctr" eaLnBrk="1" hangingPunct="1">
              <a:defRPr/>
            </a:pPr>
            <a:r>
              <a:rPr lang="en-US" sz="3600" b="1" dirty="0">
                <a:latin typeface="Calibri" panose="020F0502020204030204" pitchFamily="34" charset="0"/>
                <a:cs typeface="Calibri" panose="020F0502020204030204" pitchFamily="34" charset="0"/>
              </a:rPr>
              <a:t>OSHA On-Site Consultation Program</a:t>
            </a:r>
          </a:p>
        </p:txBody>
      </p:sp>
      <p:sp>
        <p:nvSpPr>
          <p:cNvPr id="5" name="Rectangle 4" descr="Gray shaded box"/>
          <p:cNvSpPr/>
          <p:nvPr/>
        </p:nvSpPr>
        <p:spPr bwMode="auto">
          <a:xfrm>
            <a:off x="0" y="6172200"/>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400" b="1" dirty="0">
                <a:solidFill>
                  <a:srgbClr val="0070C0"/>
                </a:solidFill>
                <a:latin typeface="Calibri" panose="020F0502020204030204" pitchFamily="34" charset="0"/>
              </a:rPr>
              <a:t>osha.gov/consultation</a:t>
            </a:r>
            <a:endParaRPr lang="en-US" sz="2400" dirty="0"/>
          </a:p>
        </p:txBody>
      </p:sp>
      <p:pic>
        <p:nvPicPr>
          <p:cNvPr id="6" name="Picture 5"/>
          <p:cNvPicPr>
            <a:picLocks noChangeAspect="1"/>
          </p:cNvPicPr>
          <p:nvPr/>
        </p:nvPicPr>
        <p:blipFill>
          <a:blip r:embed="rId3"/>
          <a:stretch>
            <a:fillRect/>
          </a:stretch>
        </p:blipFill>
        <p:spPr>
          <a:xfrm>
            <a:off x="6946173" y="2796381"/>
            <a:ext cx="2149336" cy="1447800"/>
          </a:xfrm>
          <a:prstGeom prst="rect">
            <a:avLst/>
          </a:prstGeom>
        </p:spPr>
      </p:pic>
      <p:sp>
        <p:nvSpPr>
          <p:cNvPr id="7" name="Content Placeholder 2"/>
          <p:cNvSpPr txBox="1">
            <a:spLocks/>
          </p:cNvSpPr>
          <p:nvPr/>
        </p:nvSpPr>
        <p:spPr>
          <a:xfrm>
            <a:off x="61379" y="2103653"/>
            <a:ext cx="9034130" cy="4281055"/>
          </a:xfrm>
          <a:prstGeom prst="rect">
            <a:avLst/>
          </a:prstGeom>
        </p:spPr>
        <p:txBody>
          <a:bodyPr/>
          <a:lstStyle>
            <a:lvl1pPr marL="342900" indent="-342900"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spcBef>
                <a:spcPts val="0"/>
              </a:spcBef>
              <a:spcAft>
                <a:spcPts val="1500"/>
              </a:spcAft>
              <a:buSzPct val="110000"/>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No cost to employers</a:t>
            </a:r>
          </a:p>
          <a:p>
            <a:pPr marL="457200" indent="-457200">
              <a:lnSpc>
                <a:spcPct val="90000"/>
              </a:lnSpc>
              <a:spcBef>
                <a:spcPts val="0"/>
              </a:spcBef>
              <a:spcAft>
                <a:spcPts val="1500"/>
              </a:spcAft>
              <a:buSzPct val="110000"/>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Separate from enforcement</a:t>
            </a:r>
            <a:br>
              <a:rPr lang="en-US" sz="2600" kern="0" dirty="0">
                <a:latin typeface="Calibri" panose="020F0502020204030204" pitchFamily="34" charset="0"/>
                <a:cs typeface="Calibri" panose="020F0502020204030204" pitchFamily="34" charset="0"/>
              </a:rPr>
            </a:br>
            <a:r>
              <a:rPr lang="en-US" sz="2600" kern="0" dirty="0">
                <a:latin typeface="Calibri" panose="020F0502020204030204" pitchFamily="34" charset="0"/>
                <a:cs typeface="Calibri" panose="020F0502020204030204" pitchFamily="34" charset="0"/>
              </a:rPr>
              <a:t>and confidential</a:t>
            </a:r>
          </a:p>
          <a:p>
            <a:pPr marL="457200" indent="-457200">
              <a:spcBef>
                <a:spcPts val="0"/>
              </a:spcBef>
              <a:spcAft>
                <a:spcPts val="1500"/>
              </a:spcAft>
              <a:buSzPct val="110000"/>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Identifies workplace hazards</a:t>
            </a:r>
          </a:p>
          <a:p>
            <a:pPr marL="457200" indent="-457200">
              <a:spcBef>
                <a:spcPts val="0"/>
              </a:spcBef>
              <a:spcAft>
                <a:spcPts val="1500"/>
              </a:spcAft>
              <a:buSzPct val="110000"/>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Advises on compliance with OSHA standards</a:t>
            </a:r>
          </a:p>
          <a:p>
            <a:pPr marL="457200" indent="-457200">
              <a:spcBef>
                <a:spcPts val="0"/>
              </a:spcBef>
              <a:spcAft>
                <a:spcPts val="1500"/>
              </a:spcAft>
              <a:buSzPct val="110000"/>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Helps employers establish safety and health programs</a:t>
            </a:r>
          </a:p>
          <a:p>
            <a:pPr marL="457200" indent="-457200">
              <a:spcBef>
                <a:spcPts val="0"/>
              </a:spcBef>
              <a:spcAft>
                <a:spcPts val="1500"/>
              </a:spcAft>
              <a:buSzPct val="110000"/>
              <a:buFont typeface="Wingdings" panose="05000000000000000000" pitchFamily="2" charset="2"/>
              <a:buChar char="§"/>
            </a:pPr>
            <a:r>
              <a:rPr lang="en-US" sz="2600" kern="0" dirty="0">
                <a:latin typeface="Calibri" panose="020F0502020204030204" pitchFamily="34" charset="0"/>
                <a:cs typeface="Calibri" panose="020F0502020204030204" pitchFamily="34" charset="0"/>
              </a:rPr>
              <a:t>More than 796,500 workers removed from hazards in FY 2022</a:t>
            </a:r>
          </a:p>
        </p:txBody>
      </p:sp>
    </p:spTree>
    <p:extLst>
      <p:ext uri="{BB962C8B-B14F-4D97-AF65-F5344CB8AC3E}">
        <p14:creationId xmlns:p14="http://schemas.microsoft.com/office/powerpoint/2010/main" val="238551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title="OSHA mission chart"/>
          <p:cNvGraphicFramePr>
            <a:graphicFrameLocks/>
          </p:cNvGraphicFramePr>
          <p:nvPr/>
        </p:nvGraphicFramePr>
        <p:xfrm>
          <a:off x="721360" y="1905000"/>
          <a:ext cx="7620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a:spLocks noChangeArrowheads="1"/>
          </p:cNvSpPr>
          <p:nvPr/>
        </p:nvSpPr>
        <p:spPr bwMode="auto">
          <a:xfrm>
            <a:off x="716280" y="2417326"/>
            <a:ext cx="79248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2400"/>
              </a:spcAft>
              <a:buClr>
                <a:srgbClr val="0070C0"/>
              </a:buClr>
              <a:buSzPct val="110000"/>
              <a:buFont typeface="Wingdings" panose="05000000000000000000" pitchFamily="2" charset="2"/>
              <a:buChar char="§"/>
            </a:pPr>
            <a:r>
              <a:rPr lang="en-US" altLang="en-US" sz="2200" dirty="0">
                <a:latin typeface="Calibri" panose="020F0502020204030204" pitchFamily="34" charset="0"/>
              </a:rPr>
              <a:t>OSHA and its state partners, coupled with efforts of employers, safety &amp; health professionals, unions and advocates, have helped</a:t>
            </a:r>
            <a:r>
              <a:rPr lang="en-US" altLang="en-US" sz="2200" dirty="0">
                <a:solidFill>
                  <a:srgbClr val="0070C0"/>
                </a:solidFill>
                <a:latin typeface="Calibri" panose="020F0502020204030204" pitchFamily="34" charset="0"/>
              </a:rPr>
              <a:t> </a:t>
            </a:r>
            <a:r>
              <a:rPr lang="en-US" altLang="en-US" sz="2200" b="1" dirty="0">
                <a:solidFill>
                  <a:srgbClr val="0070C0"/>
                </a:solidFill>
                <a:latin typeface="Calibri" panose="020F0502020204030204" pitchFamily="34" charset="0"/>
              </a:rPr>
              <a:t>dramatically reduce</a:t>
            </a:r>
            <a:r>
              <a:rPr lang="en-US" altLang="en-US" sz="2200" b="1" dirty="0">
                <a:latin typeface="Calibri" panose="020F0502020204030204" pitchFamily="34" charset="0"/>
              </a:rPr>
              <a:t> </a:t>
            </a:r>
            <a:r>
              <a:rPr lang="en-US" altLang="en-US" sz="2200" dirty="0">
                <a:latin typeface="Calibri" panose="020F0502020204030204" pitchFamily="34" charset="0"/>
              </a:rPr>
              <a:t>workplace injuries and illnesses.</a:t>
            </a:r>
          </a:p>
          <a:p>
            <a:pPr>
              <a:spcAft>
                <a:spcPts val="2400"/>
              </a:spcAft>
              <a:buClr>
                <a:srgbClr val="0070C0"/>
              </a:buClr>
              <a:buSzPct val="110000"/>
              <a:buFont typeface="Wingdings" panose="05000000000000000000" pitchFamily="2" charset="2"/>
              <a:buChar char="§"/>
            </a:pPr>
            <a:r>
              <a:rPr lang="en-US" altLang="en-US" sz="2200" dirty="0">
                <a:latin typeface="Calibri" panose="020F0502020204030204" pitchFamily="34" charset="0"/>
              </a:rPr>
              <a:t>Worker fatalities in America are </a:t>
            </a:r>
            <a:r>
              <a:rPr lang="en-US" altLang="en-US" sz="2200" b="1" dirty="0">
                <a:solidFill>
                  <a:srgbClr val="0070C0"/>
                </a:solidFill>
                <a:latin typeface="Calibri" panose="020F0502020204030204" pitchFamily="34" charset="0"/>
              </a:rPr>
              <a:t>down</a:t>
            </a:r>
            <a:r>
              <a:rPr lang="en-US" altLang="en-US" sz="2200" dirty="0">
                <a:latin typeface="Calibri" panose="020F0502020204030204" pitchFamily="34" charset="0"/>
              </a:rPr>
              <a:t>—</a:t>
            </a:r>
            <a:br>
              <a:rPr lang="en-US" altLang="en-US" sz="2200" dirty="0">
                <a:latin typeface="Calibri" panose="020F0502020204030204" pitchFamily="34" charset="0"/>
              </a:rPr>
            </a:br>
            <a:r>
              <a:rPr lang="en-US" altLang="en-US" sz="2200" dirty="0">
                <a:latin typeface="Calibri" panose="020F0502020204030204" pitchFamily="34" charset="0"/>
              </a:rPr>
              <a:t>on average, from 38 workers a day in 1970 </a:t>
            </a:r>
            <a:br>
              <a:rPr lang="en-US" altLang="en-US" sz="2200" dirty="0">
                <a:latin typeface="Calibri" panose="020F0502020204030204" pitchFamily="34" charset="0"/>
              </a:rPr>
            </a:br>
            <a:r>
              <a:rPr lang="en-US" altLang="en-US" sz="2200" dirty="0">
                <a:latin typeface="Calibri" panose="020F0502020204030204" pitchFamily="34" charset="0"/>
              </a:rPr>
              <a:t>to </a:t>
            </a:r>
            <a:r>
              <a:rPr lang="en-US" altLang="en-US" sz="2200" b="1" dirty="0">
                <a:solidFill>
                  <a:srgbClr val="0070C0"/>
                </a:solidFill>
                <a:latin typeface="Calibri" panose="020F0502020204030204" pitchFamily="34" charset="0"/>
              </a:rPr>
              <a:t>13</a:t>
            </a:r>
            <a:r>
              <a:rPr lang="en-US" altLang="en-US" sz="2200" dirty="0">
                <a:solidFill>
                  <a:srgbClr val="0070C0"/>
                </a:solidFill>
                <a:latin typeface="Calibri" panose="020F0502020204030204" pitchFamily="34" charset="0"/>
              </a:rPr>
              <a:t> </a:t>
            </a:r>
            <a:r>
              <a:rPr lang="en-US" altLang="en-US" sz="2200" dirty="0">
                <a:latin typeface="Calibri" panose="020F0502020204030204" pitchFamily="34" charset="0"/>
              </a:rPr>
              <a:t>a day in </a:t>
            </a:r>
            <a:r>
              <a:rPr lang="en-US" altLang="en-US" sz="2200" b="1" dirty="0">
                <a:solidFill>
                  <a:srgbClr val="0070C0"/>
                </a:solidFill>
                <a:latin typeface="Calibri" panose="020F0502020204030204" pitchFamily="34" charset="0"/>
              </a:rPr>
              <a:t>2020</a:t>
            </a:r>
            <a:r>
              <a:rPr lang="en-US" altLang="en-US" sz="2200" dirty="0">
                <a:solidFill>
                  <a:srgbClr val="0070C0"/>
                </a:solidFill>
                <a:latin typeface="Calibri" panose="020F0502020204030204" pitchFamily="34" charset="0"/>
              </a:rPr>
              <a:t>.</a:t>
            </a:r>
          </a:p>
          <a:p>
            <a:pPr>
              <a:spcAft>
                <a:spcPts val="2400"/>
              </a:spcAft>
              <a:buClr>
                <a:srgbClr val="0070C0"/>
              </a:buClr>
              <a:buSzPct val="110000"/>
              <a:buFont typeface="Wingdings" panose="05000000000000000000" pitchFamily="2" charset="2"/>
              <a:buChar char="§"/>
            </a:pPr>
            <a:r>
              <a:rPr lang="en-US" altLang="en-US" sz="2200" dirty="0">
                <a:latin typeface="Calibri" panose="020F0502020204030204" pitchFamily="34" charset="0"/>
              </a:rPr>
              <a:t>Worker injuries and illnesses are </a:t>
            </a:r>
            <a:r>
              <a:rPr lang="en-US" altLang="en-US" sz="2200" b="1" dirty="0">
                <a:solidFill>
                  <a:srgbClr val="0070C0"/>
                </a:solidFill>
                <a:latin typeface="Calibri" panose="020F0502020204030204" pitchFamily="34" charset="0"/>
              </a:rPr>
              <a:t>down</a:t>
            </a:r>
            <a:r>
              <a:rPr lang="en-US" altLang="en-US" sz="2200" dirty="0">
                <a:latin typeface="Calibri" panose="020F0502020204030204" pitchFamily="34" charset="0"/>
              </a:rPr>
              <a:t>—</a:t>
            </a:r>
            <a:r>
              <a:rPr lang="en-US" altLang="en-US" sz="2200" b="1" dirty="0">
                <a:latin typeface="Calibri" panose="020F0502020204030204" pitchFamily="34" charset="0"/>
              </a:rPr>
              <a:t> </a:t>
            </a:r>
            <a:br>
              <a:rPr lang="en-US" altLang="en-US" sz="2200" b="1" dirty="0">
                <a:latin typeface="Calibri" panose="020F0502020204030204" pitchFamily="34" charset="0"/>
              </a:rPr>
            </a:br>
            <a:r>
              <a:rPr lang="en-US" altLang="en-US" sz="2200" dirty="0">
                <a:latin typeface="Calibri" panose="020F0502020204030204" pitchFamily="34" charset="0"/>
              </a:rPr>
              <a:t>from 10.9 incidents per 100 workers in 1972 </a:t>
            </a:r>
            <a:br>
              <a:rPr lang="en-US" altLang="en-US" sz="2200" dirty="0">
                <a:latin typeface="Calibri" panose="020F0502020204030204" pitchFamily="34" charset="0"/>
              </a:rPr>
            </a:br>
            <a:r>
              <a:rPr lang="en-US" altLang="en-US" sz="2200" dirty="0">
                <a:latin typeface="Calibri" panose="020F0502020204030204" pitchFamily="34" charset="0"/>
              </a:rPr>
              <a:t>to </a:t>
            </a:r>
            <a:r>
              <a:rPr lang="en-US" altLang="en-US" sz="2200" b="1" dirty="0">
                <a:solidFill>
                  <a:srgbClr val="0070C0"/>
                </a:solidFill>
                <a:latin typeface="Calibri" panose="020F0502020204030204" pitchFamily="34" charset="0"/>
              </a:rPr>
              <a:t>2.9 </a:t>
            </a:r>
            <a:r>
              <a:rPr lang="en-US" altLang="en-US" sz="2200" dirty="0">
                <a:latin typeface="Calibri" panose="020F0502020204030204" pitchFamily="34" charset="0"/>
              </a:rPr>
              <a:t>per 100 in </a:t>
            </a:r>
            <a:r>
              <a:rPr lang="en-US" altLang="en-US" sz="2200" b="1" dirty="0">
                <a:solidFill>
                  <a:srgbClr val="0070C0"/>
                </a:solidFill>
                <a:latin typeface="Calibri" panose="020F0502020204030204" pitchFamily="34" charset="0"/>
              </a:rPr>
              <a:t>2020.</a:t>
            </a:r>
            <a:r>
              <a:rPr lang="en-US" altLang="en-US" sz="2200" b="1" dirty="0">
                <a:latin typeface="Calibri" panose="020F0502020204030204" pitchFamily="34" charset="0"/>
              </a:rPr>
              <a:t> </a:t>
            </a:r>
          </a:p>
        </p:txBody>
      </p:sp>
      <p:sp>
        <p:nvSpPr>
          <p:cNvPr id="5" name="Title 1"/>
          <p:cNvSpPr>
            <a:spLocks noGrp="1"/>
          </p:cNvSpPr>
          <p:nvPr>
            <p:ph type="title"/>
          </p:nvPr>
        </p:nvSpPr>
        <p:spPr>
          <a:xfrm>
            <a:off x="152400" y="346294"/>
            <a:ext cx="6781800" cy="868362"/>
          </a:xfrm>
        </p:spPr>
        <p:txBody>
          <a:bodyPr/>
          <a:lstStyle/>
          <a:p>
            <a:pP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OSHA’s Continuing Mission</a:t>
            </a:r>
          </a:p>
        </p:txBody>
      </p:sp>
    </p:spTree>
    <p:extLst>
      <p:ext uri="{BB962C8B-B14F-4D97-AF65-F5344CB8AC3E}">
        <p14:creationId xmlns:p14="http://schemas.microsoft.com/office/powerpoint/2010/main" val="115808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dirty="0">
                <a:solidFill>
                  <a:schemeClr val="bg1"/>
                </a:solidFill>
                <a:latin typeface="Calibri" pitchFamily="34" charset="0"/>
              </a:rPr>
              <a:t>Cooperative Programs</a:t>
            </a:r>
          </a:p>
        </p:txBody>
      </p:sp>
      <p:sp>
        <p:nvSpPr>
          <p:cNvPr id="3" name="Content Placeholder 2"/>
          <p:cNvSpPr>
            <a:spLocks noGrp="1"/>
          </p:cNvSpPr>
          <p:nvPr>
            <p:ph idx="1"/>
          </p:nvPr>
        </p:nvSpPr>
        <p:spPr bwMode="auto">
          <a:xfrm>
            <a:off x="228600" y="15240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lnSpc>
                <a:spcPct val="90000"/>
              </a:lnSpc>
              <a:buFont typeface="Arial" panose="020B0604020202090204" pitchFamily="34" charset="0"/>
              <a:buChar char="•"/>
            </a:pPr>
            <a:endParaRPr lang="en-US" sz="1000" dirty="0">
              <a:solidFill>
                <a:srgbClr val="000000"/>
              </a:solidFill>
              <a:latin typeface="Calibri" pitchFamily="34" charset="0"/>
              <a:cs typeface="Calibri" pitchFamily="34" charset="0"/>
            </a:endParaRPr>
          </a:p>
          <a:p>
            <a:pPr marL="171450" indent="-171450">
              <a:lnSpc>
                <a:spcPct val="90000"/>
              </a:lnSpc>
              <a:buFont typeface="Arial" panose="020B0604020202090204" pitchFamily="34" charset="0"/>
              <a:buChar char="•"/>
            </a:pPr>
            <a:endParaRPr lang="en-US" sz="1000" dirty="0">
              <a:solidFill>
                <a:srgbClr val="000000"/>
              </a:solidFill>
              <a:latin typeface="Calibri" pitchFamily="34" charset="0"/>
              <a:cs typeface="Calibri" pitchFamily="34" charset="0"/>
            </a:endParaRPr>
          </a:p>
          <a:p>
            <a:pPr marL="171450" indent="-171450">
              <a:lnSpc>
                <a:spcPct val="90000"/>
              </a:lnSpc>
              <a:buFont typeface="Arial" panose="020B0604020202090204" pitchFamily="34" charset="0"/>
              <a:buChar char="•"/>
            </a:pPr>
            <a:endParaRPr lang="en-US" sz="1000" dirty="0">
              <a:solidFill>
                <a:srgbClr val="000000"/>
              </a:solidFill>
              <a:latin typeface="Calibri" pitchFamily="34" charset="0"/>
              <a:cs typeface="Calibri" pitchFamily="34" charset="0"/>
            </a:endParaRPr>
          </a:p>
          <a:p>
            <a:pPr marL="171450" indent="-171450">
              <a:lnSpc>
                <a:spcPct val="90000"/>
              </a:lnSpc>
              <a:buFont typeface="Arial" panose="020B0604020202090204" pitchFamily="34" charset="0"/>
              <a:buChar char="•"/>
            </a:pPr>
            <a:endParaRPr lang="en-US" sz="1000" dirty="0">
              <a:solidFill>
                <a:srgbClr val="000000"/>
              </a:solidFill>
              <a:latin typeface="Calibri" pitchFamily="34" charset="0"/>
              <a:cs typeface="Calibri" pitchFamily="34" charset="0"/>
            </a:endParaRP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Alliance Program</a:t>
            </a: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OSHA Strategic Partnership Program</a:t>
            </a: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Voluntary Protection Programs (VPP)</a:t>
            </a: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OSHA Challenge</a:t>
            </a: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On-Site Consultation Program &amp; Safety and Health Recognition Program (SHARP) </a:t>
            </a:r>
          </a:p>
          <a:p>
            <a:pPr marL="0" indent="0">
              <a:spcBef>
                <a:spcPct val="0"/>
              </a:spcBef>
              <a:spcAft>
                <a:spcPts val="2400"/>
              </a:spcAft>
              <a:buSzPct val="115000"/>
              <a:buNone/>
            </a:pPr>
            <a:endParaRPr lang="en-US" dirty="0">
              <a:solidFill>
                <a:srgbClr val="000000"/>
              </a:solidFill>
              <a:latin typeface="Calibri" pitchFamily="34" charset="0"/>
              <a:cs typeface="Calibri" pitchFamily="34" charset="0"/>
            </a:endParaRPr>
          </a:p>
          <a:p>
            <a:pPr>
              <a:spcBef>
                <a:spcPct val="0"/>
              </a:spcBef>
              <a:spcAft>
                <a:spcPts val="2400"/>
              </a:spcAft>
              <a:buSzPct val="115000"/>
              <a:buFont typeface="Wingdings" pitchFamily="2" charset="2"/>
              <a:buChar char="§"/>
            </a:pPr>
            <a:endParaRPr lang="en-US" dirty="0">
              <a:solidFill>
                <a:srgbClr val="000000"/>
              </a:solidFill>
              <a:latin typeface="Calibri" pitchFamily="34" charset="0"/>
              <a:cs typeface="Calibri" pitchFamily="34" charset="0"/>
            </a:endParaRPr>
          </a:p>
          <a:p>
            <a:pPr>
              <a:spcBef>
                <a:spcPct val="0"/>
              </a:spcBef>
              <a:spcAft>
                <a:spcPts val="2400"/>
              </a:spcAft>
              <a:buClr>
                <a:srgbClr val="0070C0"/>
              </a:buClr>
              <a:buSzPct val="115000"/>
              <a:buFont typeface="Wingdings" pitchFamily="2" charset="2"/>
              <a:buChar char="§"/>
            </a:pPr>
            <a:endParaRPr lang="en-US" altLang="en-US" dirty="0">
              <a:latin typeface="Calibri" pitchFamily="34" charset="0"/>
            </a:endParaRPr>
          </a:p>
        </p:txBody>
      </p:sp>
      <p:pic>
        <p:nvPicPr>
          <p:cNvPr id="4" name="Picture 5" descr="alliance logo"/>
          <p:cNvPicPr>
            <a:picLocks noChangeAspect="1" noChangeArrowheads="1"/>
          </p:cNvPicPr>
          <p:nvPr/>
        </p:nvPicPr>
        <p:blipFill>
          <a:blip r:embed="rId3" cstate="email">
            <a:lum contrast="6000"/>
            <a:extLst>
              <a:ext uri="{28A0092B-C50C-407E-A947-70E740481C1C}">
                <a14:useLocalDpi xmlns:a14="http://schemas.microsoft.com/office/drawing/2010/main" val="0"/>
              </a:ext>
            </a:extLst>
          </a:blip>
          <a:srcRect/>
          <a:stretch>
            <a:fillRect/>
          </a:stretch>
        </p:blipFill>
        <p:spPr>
          <a:xfrm>
            <a:off x="6850857" y="2160406"/>
            <a:ext cx="1676400"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t="26906" b="13901"/>
          <a:stretch>
            <a:fillRect/>
          </a:stretch>
        </p:blipFill>
        <p:spPr bwMode="auto">
          <a:xfrm>
            <a:off x="6774657" y="2856587"/>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OSHA Voluntary Protection Program"/>
          <p:cNvPicPr>
            <a:picLocks noChangeAspect="1" noChangeArrowheads="1"/>
          </p:cNvPicPr>
          <p:nvPr/>
        </p:nvPicPr>
        <p:blipFill>
          <a:blip r:embed="rId5" cstate="email">
            <a:lum contrast="30000"/>
            <a:extLst>
              <a:ext uri="{28A0092B-C50C-407E-A947-70E740481C1C}">
                <a14:useLocalDpi xmlns:a14="http://schemas.microsoft.com/office/drawing/2010/main" val="0"/>
              </a:ext>
            </a:extLst>
          </a:blip>
          <a:srcRect/>
          <a:stretch>
            <a:fillRect/>
          </a:stretch>
        </p:blipFill>
        <p:spPr>
          <a:xfrm>
            <a:off x="7086600" y="3561810"/>
            <a:ext cx="1219200" cy="646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descr="OSHA Challenge 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31857" y="4242974"/>
            <a:ext cx="1371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7113" y="5318077"/>
            <a:ext cx="1066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0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ts val="600"/>
              </a:spcAft>
              <a:buSzPct val="110000"/>
              <a:buFont typeface="Wingdings" panose="05000000000000000000" pitchFamily="2" charset="2"/>
              <a:buChar char="§"/>
            </a:pPr>
            <a:r>
              <a:rPr lang="en-US" altLang="en-US" sz="2800" dirty="0">
                <a:latin typeface="Calibri" panose="020F0502020204030204" pitchFamily="34" charset="0"/>
              </a:rPr>
              <a:t>Over 50 courses available in construction, general, and maritime industries</a:t>
            </a:r>
          </a:p>
          <a:p>
            <a:pPr lvl="1" eaLnBrk="1" hangingPunct="1">
              <a:spcBef>
                <a:spcPts val="0"/>
              </a:spcBef>
              <a:spcAft>
                <a:spcPts val="1800"/>
              </a:spcAft>
              <a:buClr>
                <a:srgbClr val="0070C0"/>
              </a:buClr>
              <a:buSzPct val="110000"/>
              <a:buFont typeface="Wingdings" panose="05000000000000000000" pitchFamily="2" charset="2"/>
              <a:buChar char="Ø"/>
            </a:pPr>
            <a:r>
              <a:rPr lang="en-US" altLang="en-US" sz="2400" dirty="0">
                <a:latin typeface="Calibri" panose="020F0502020204030204" pitchFamily="34" charset="0"/>
              </a:rPr>
              <a:t> covers OSHA standards, recordkeeping, LOTO, machine guarding, confined space entry, fall protection and Outreach train-the-trainer</a:t>
            </a:r>
          </a:p>
          <a:p>
            <a:pPr eaLnBrk="1" hangingPunct="1">
              <a:spcAft>
                <a:spcPts val="1800"/>
              </a:spcAft>
              <a:buSzPct val="110000"/>
              <a:buFont typeface="Wingdings" panose="05000000000000000000" pitchFamily="2" charset="2"/>
              <a:buChar char="§"/>
            </a:pPr>
            <a:r>
              <a:rPr lang="en-US" altLang="en-US" sz="2800" b="1" dirty="0">
                <a:latin typeface="Calibri" panose="020F0502020204030204" pitchFamily="34" charset="0"/>
              </a:rPr>
              <a:t>OTI Education Centers annually train over 55,000 students in over 4,500 classes</a:t>
            </a:r>
          </a:p>
          <a:p>
            <a:endParaRPr lang="en-US" dirty="0"/>
          </a:p>
        </p:txBody>
      </p:sp>
      <p:sp>
        <p:nvSpPr>
          <p:cNvPr id="5" name="Rectangle 4"/>
          <p:cNvSpPr/>
          <p:nvPr/>
        </p:nvSpPr>
        <p:spPr>
          <a:xfrm>
            <a:off x="834483" y="6126163"/>
            <a:ext cx="3733800" cy="461665"/>
          </a:xfrm>
          <a:prstGeom prst="rect">
            <a:avLst/>
          </a:prstGeom>
        </p:spPr>
        <p:txBody>
          <a:bodyPr wrap="square">
            <a:spAutoFit/>
          </a:bodyPr>
          <a:lstStyle/>
          <a:p>
            <a:pPr eaLnBrk="1" hangingPunct="1"/>
            <a:r>
              <a:rPr lang="en-US" altLang="en-US" sz="2400" b="1" dirty="0">
                <a:solidFill>
                  <a:srgbClr val="0070C0"/>
                </a:solidFill>
                <a:latin typeface="Calibri" panose="020F0502020204030204" pitchFamily="34" charset="0"/>
              </a:rPr>
              <a:t>www.osha.gov/OTIEC</a:t>
            </a:r>
          </a:p>
        </p:txBody>
      </p:sp>
      <p:sp>
        <p:nvSpPr>
          <p:cNvPr id="6" name="Rectangle 5" descr="Gray shaded box"/>
          <p:cNvSpPr/>
          <p:nvPr/>
        </p:nvSpPr>
        <p:spPr bwMode="auto">
          <a:xfrm>
            <a:off x="27709" y="6125865"/>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3"/>
          <p:cNvSpPr>
            <a:spLocks noGrp="1"/>
          </p:cNvSpPr>
          <p:nvPr>
            <p:ph type="title"/>
          </p:nvPr>
        </p:nvSpPr>
        <p:spPr>
          <a:xfrm>
            <a:off x="304800" y="457200"/>
            <a:ext cx="6781800" cy="1143000"/>
          </a:xfrm>
        </p:spPr>
        <p:txBody>
          <a:bodyPr/>
          <a:lstStyle/>
          <a:p>
            <a:r>
              <a:rPr lang="en-US" dirty="0"/>
              <a:t>OTI Education Centers</a:t>
            </a:r>
            <a:endParaRPr lang="en-US" sz="1600" dirty="0"/>
          </a:p>
        </p:txBody>
      </p:sp>
    </p:spTree>
    <p:extLst>
      <p:ext uri="{BB962C8B-B14F-4D97-AF65-F5344CB8AC3E}">
        <p14:creationId xmlns:p14="http://schemas.microsoft.com/office/powerpoint/2010/main" val="3258848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848600" cy="868362"/>
          </a:xfrm>
        </p:spPr>
        <p:txBody>
          <a:bodyPr/>
          <a:lstStyle/>
          <a:p>
            <a:r>
              <a:rPr lang="en-US" dirty="0"/>
              <a:t>FY 2023 Outreach Events</a:t>
            </a:r>
          </a:p>
        </p:txBody>
      </p:sp>
      <p:sp>
        <p:nvSpPr>
          <p:cNvPr id="4" name="TextBox 2"/>
          <p:cNvSpPr txBox="1">
            <a:spLocks noChangeArrowheads="1"/>
          </p:cNvSpPr>
          <p:nvPr/>
        </p:nvSpPr>
        <p:spPr bwMode="auto">
          <a:xfrm>
            <a:off x="304800" y="2247012"/>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800" b="1" dirty="0">
                <a:latin typeface="Calibri" panose="020F0502020204030204" pitchFamily="34" charset="0"/>
              </a:rPr>
              <a:t>Stand-Up 4 Grain Safety Week </a:t>
            </a:r>
            <a:r>
              <a:rPr lang="en-US" altLang="en-US" sz="2600" dirty="0">
                <a:latin typeface="Calibri" panose="020F0502020204030204" pitchFamily="34" charset="0"/>
              </a:rPr>
              <a:t>(March 27-31, 2023)</a:t>
            </a:r>
          </a:p>
          <a:p>
            <a:pPr eaLnBrk="1" hangingPunct="1">
              <a:spcAft>
                <a:spcPts val="1800"/>
              </a:spcAft>
              <a:buClr>
                <a:srgbClr val="0070C0"/>
              </a:buClr>
              <a:buSzPct val="110000"/>
              <a:buFont typeface="Wingdings" panose="05000000000000000000" pitchFamily="2" charset="2"/>
              <a:buChar char="§"/>
            </a:pPr>
            <a:r>
              <a:rPr lang="en-US" altLang="en-US" sz="2800" b="1" dirty="0">
                <a:latin typeface="Calibri" panose="020F0502020204030204" pitchFamily="34" charset="0"/>
              </a:rPr>
              <a:t>Heat Illness Prevention Campaign </a:t>
            </a:r>
            <a:r>
              <a:rPr lang="en-US" altLang="en-US" sz="2600" dirty="0">
                <a:latin typeface="Calibri" panose="020F0502020204030204" pitchFamily="34" charset="0"/>
              </a:rPr>
              <a:t>(Spring-Fall 2023)</a:t>
            </a:r>
          </a:p>
          <a:p>
            <a:pPr eaLnBrk="1" hangingPunct="1">
              <a:spcAft>
                <a:spcPts val="1800"/>
              </a:spcAft>
              <a:buClr>
                <a:srgbClr val="0070C0"/>
              </a:buClr>
              <a:buSzPct val="110000"/>
              <a:buFont typeface="Wingdings" panose="05000000000000000000" pitchFamily="2" charset="2"/>
              <a:buChar char="§"/>
            </a:pPr>
            <a:r>
              <a:rPr lang="en-US" altLang="en-US" sz="2800" b="1" dirty="0">
                <a:latin typeface="Calibri" panose="020F0502020204030204" pitchFamily="34" charset="0"/>
              </a:rPr>
              <a:t>National Work Zone Awareness Week </a:t>
            </a:r>
            <a:r>
              <a:rPr lang="en-US" altLang="en-US" sz="2600" dirty="0">
                <a:latin typeface="Calibri" panose="020F0502020204030204" pitchFamily="34" charset="0"/>
              </a:rPr>
              <a:t>(Apr. 17-21, 2023)</a:t>
            </a:r>
          </a:p>
          <a:p>
            <a:pPr eaLnBrk="1" hangingPunct="1">
              <a:spcAft>
                <a:spcPts val="1800"/>
              </a:spcAft>
              <a:buClr>
                <a:srgbClr val="0070C0"/>
              </a:buClr>
              <a:buSzPct val="110000"/>
              <a:buFont typeface="Wingdings" panose="05000000000000000000" pitchFamily="2" charset="2"/>
              <a:buChar char="§"/>
            </a:pPr>
            <a:r>
              <a:rPr lang="en-US" altLang="en-US" sz="2800" b="1" dirty="0">
                <a:latin typeface="Calibri" panose="020F0502020204030204" pitchFamily="34" charset="0"/>
              </a:rPr>
              <a:t>Fall Prevention Stand-Down </a:t>
            </a:r>
            <a:r>
              <a:rPr lang="en-US" altLang="en-US" sz="2600" dirty="0">
                <a:latin typeface="Calibri" panose="020F0502020204030204" pitchFamily="34" charset="0"/>
              </a:rPr>
              <a:t>(May 1-5, 2023)</a:t>
            </a:r>
          </a:p>
          <a:p>
            <a:pPr eaLnBrk="1" hangingPunct="1">
              <a:spcAft>
                <a:spcPts val="1800"/>
              </a:spcAft>
              <a:buClr>
                <a:srgbClr val="0070C0"/>
              </a:buClr>
              <a:buSzPct val="110000"/>
              <a:buFont typeface="Wingdings" panose="05000000000000000000" pitchFamily="2" charset="2"/>
              <a:buChar char="§"/>
            </a:pPr>
            <a:r>
              <a:rPr lang="en-US" altLang="en-US" sz="2800" b="1" dirty="0">
                <a:latin typeface="Calibri" panose="020F0502020204030204" pitchFamily="34" charset="0"/>
              </a:rPr>
              <a:t>Safe + Sound Week </a:t>
            </a:r>
            <a:r>
              <a:rPr lang="en-US" altLang="en-US" sz="2600" dirty="0">
                <a:latin typeface="Calibri" panose="020F0502020204030204" pitchFamily="34" charset="0"/>
              </a:rPr>
              <a:t>(August 7-13, 2023)</a:t>
            </a:r>
          </a:p>
          <a:p>
            <a:pPr eaLnBrk="1" hangingPunct="1">
              <a:spcAft>
                <a:spcPts val="1800"/>
              </a:spcAft>
              <a:buClr>
                <a:srgbClr val="0070C0"/>
              </a:buClr>
              <a:buSzPct val="110000"/>
              <a:buFont typeface="Wingdings" panose="05000000000000000000" pitchFamily="2" charset="2"/>
              <a:buChar char="§"/>
            </a:pPr>
            <a:r>
              <a:rPr lang="en-US" altLang="en-US" sz="2800" b="1" dirty="0">
                <a:latin typeface="Calibri" panose="020F0502020204030204" pitchFamily="34" charset="0"/>
              </a:rPr>
              <a:t>Suicide Prevention Awareness Month </a:t>
            </a:r>
            <a:r>
              <a:rPr lang="en-US" altLang="en-US" sz="2800" dirty="0">
                <a:latin typeface="Calibri" panose="020F0502020204030204" pitchFamily="34" charset="0"/>
              </a:rPr>
              <a:t>(Sept. 2023)</a:t>
            </a:r>
            <a:br>
              <a:rPr lang="en-US" altLang="en-US" sz="2400" b="1" dirty="0">
                <a:latin typeface="Calibri" panose="020F0502020204030204" pitchFamily="34" charset="0"/>
              </a:rPr>
            </a:br>
            <a:endParaRPr lang="en-US" altLang="en-US" sz="2200" dirty="0">
              <a:latin typeface="Calibri" panose="020F0502020204030204" pitchFamily="34" charset="0"/>
            </a:endParaRPr>
          </a:p>
        </p:txBody>
      </p:sp>
    </p:spTree>
    <p:extLst>
      <p:ext uri="{BB962C8B-B14F-4D97-AF65-F5344CB8AC3E}">
        <p14:creationId xmlns:p14="http://schemas.microsoft.com/office/powerpoint/2010/main" val="2202646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381000"/>
            <a:ext cx="7254245" cy="868362"/>
          </a:xfrm>
        </p:spPr>
        <p:txBody>
          <a:bodyPr/>
          <a:lstStyle/>
          <a:p>
            <a:pPr algn="ctr" eaLnBrk="1" hangingPunct="1"/>
            <a:r>
              <a:rPr lang="en-US" altLang="en-US" dirty="0">
                <a:solidFill>
                  <a:schemeClr val="bg1"/>
                </a:solidFill>
                <a:latin typeface="Calibri" pitchFamily="34" charset="0"/>
              </a:rPr>
              <a:t>Heat Illness Prevention Campaign</a:t>
            </a:r>
          </a:p>
        </p:txBody>
      </p:sp>
      <p:sp>
        <p:nvSpPr>
          <p:cNvPr id="3" name="Content Placeholder 2"/>
          <p:cNvSpPr>
            <a:spLocks noGrp="1"/>
          </p:cNvSpPr>
          <p:nvPr>
            <p:ph idx="1"/>
          </p:nvPr>
        </p:nvSpPr>
        <p:spPr bwMode="auto">
          <a:xfrm>
            <a:off x="152400" y="2385573"/>
            <a:ext cx="6477000" cy="36342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SzPct val="115000"/>
              <a:buFont typeface="Wingdings" pitchFamily="2" charset="2"/>
              <a:buChar char="§"/>
            </a:pPr>
            <a:r>
              <a:rPr lang="en-US" altLang="en-US" sz="2400" dirty="0">
                <a:latin typeface="Calibri" pitchFamily="34" charset="0"/>
              </a:rPr>
              <a:t>Heat illness </a:t>
            </a:r>
            <a:r>
              <a:rPr lang="en-US" altLang="en-US" sz="2400" b="1" dirty="0">
                <a:latin typeface="Calibri" pitchFamily="34" charset="0"/>
              </a:rPr>
              <a:t>sickens</a:t>
            </a:r>
            <a:r>
              <a:rPr lang="en-US" altLang="en-US" sz="2400" dirty="0">
                <a:latin typeface="Calibri" pitchFamily="34" charset="0"/>
              </a:rPr>
              <a:t> thousands and results in the </a:t>
            </a:r>
            <a:r>
              <a:rPr lang="en-US" altLang="en-US" sz="2400" b="1" dirty="0">
                <a:latin typeface="Calibri" pitchFamily="34" charset="0"/>
              </a:rPr>
              <a:t>deaths</a:t>
            </a:r>
            <a:r>
              <a:rPr lang="en-US" altLang="en-US" sz="2400" dirty="0">
                <a:latin typeface="Calibri" pitchFamily="34" charset="0"/>
              </a:rPr>
              <a:t> of dozens of workers each year</a:t>
            </a:r>
          </a:p>
          <a:p>
            <a:pPr>
              <a:spcBef>
                <a:spcPct val="0"/>
              </a:spcBef>
              <a:spcAft>
                <a:spcPts val="2400"/>
              </a:spcAft>
              <a:buClr>
                <a:srgbClr val="0070C0"/>
              </a:buClr>
              <a:buSzPct val="115000"/>
              <a:buFont typeface="Wingdings" pitchFamily="2" charset="2"/>
              <a:buChar char="§"/>
            </a:pPr>
            <a:r>
              <a:rPr lang="en-US" altLang="en-US" sz="2400" dirty="0">
                <a:latin typeface="Calibri" pitchFamily="34" charset="0"/>
              </a:rPr>
              <a:t>Campaign educates employers and workers on danger of working in heat</a:t>
            </a:r>
          </a:p>
          <a:p>
            <a:pPr>
              <a:spcBef>
                <a:spcPct val="0"/>
              </a:spcBef>
              <a:spcAft>
                <a:spcPts val="2400"/>
              </a:spcAft>
              <a:buClr>
                <a:srgbClr val="0070C0"/>
              </a:buClr>
              <a:buSzPct val="115000"/>
              <a:buFont typeface="Wingdings" pitchFamily="2" charset="2"/>
              <a:buChar char="§"/>
            </a:pPr>
            <a:r>
              <a:rPr lang="en-US" altLang="en-US" sz="2400" dirty="0">
                <a:latin typeface="Calibri" pitchFamily="34" charset="0"/>
              </a:rPr>
              <a:t>Campaign complements OSHA heat rulemaking and enforcement, including a National Emphasis Program</a:t>
            </a:r>
          </a:p>
        </p:txBody>
      </p:sp>
      <p:sp>
        <p:nvSpPr>
          <p:cNvPr id="5" name="Rectangle 4"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www.osha.gov/heat</a:t>
            </a:r>
          </a:p>
        </p:txBody>
      </p:sp>
      <p:pic>
        <p:nvPicPr>
          <p:cNvPr id="6" name="Picture 13" descr="Photograph of worker"/>
          <p:cNvPicPr>
            <a:picLocks noChangeAspect="1" noChangeArrowheads="1"/>
          </p:cNvPicPr>
          <p:nvPr/>
        </p:nvPicPr>
        <p:blipFill>
          <a:blip r:embed="rId3" cstate="email">
            <a:extLst>
              <a:ext uri="{28A0092B-C50C-407E-A947-70E740481C1C}">
                <a14:useLocalDpi xmlns:a14="http://schemas.microsoft.com/office/drawing/2010/main" val="0"/>
              </a:ext>
            </a:extLst>
          </a:blip>
          <a:srcRect l="2638" r="65247" b="46873"/>
          <a:stretch>
            <a:fillRect/>
          </a:stretch>
        </p:blipFill>
        <p:spPr bwMode="auto">
          <a:xfrm>
            <a:off x="6629400" y="1681038"/>
            <a:ext cx="2225387" cy="2008427"/>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77479" y="4038600"/>
            <a:ext cx="2357828" cy="535531"/>
          </a:xfrm>
          <a:prstGeom prst="rect">
            <a:avLst/>
          </a:prstGeom>
          <a:noFill/>
        </p:spPr>
        <p:txBody>
          <a:bodyPr wrap="square" rtlCol="0">
            <a:spAutoFit/>
          </a:bodyPr>
          <a:lstStyle/>
          <a:p>
            <a:pPr algn="ctr">
              <a:lnSpc>
                <a:spcPct val="90000"/>
              </a:lnSpc>
            </a:pPr>
            <a:r>
              <a:rPr lang="en-US" sz="1600" b="1" dirty="0">
                <a:latin typeface="Calibri" panose="020F0502020204030204" pitchFamily="34" charset="0"/>
                <a:cs typeface="Calibri" panose="020F0502020204030204" pitchFamily="34" charset="0"/>
              </a:rPr>
              <a:t>OSHA Heat Illness Prevention Campaign</a:t>
            </a:r>
          </a:p>
        </p:txBody>
      </p:sp>
      <p:graphicFrame>
        <p:nvGraphicFramePr>
          <p:cNvPr id="8" name="Table 7" descr="Spanish"/>
          <p:cNvGraphicFramePr>
            <a:graphicFrameLocks noGrp="1"/>
          </p:cNvGraphicFramePr>
          <p:nvPr>
            <p:extLst>
              <p:ext uri="{D42A27DB-BD31-4B8C-83A1-F6EECF244321}">
                <p14:modId xmlns:p14="http://schemas.microsoft.com/office/powerpoint/2010/main" val="2315516335"/>
              </p:ext>
            </p:extLst>
          </p:nvPr>
        </p:nvGraphicFramePr>
        <p:xfrm>
          <a:off x="7507236" y="4704726"/>
          <a:ext cx="855663" cy="1250632"/>
        </p:xfrm>
        <a:graphic>
          <a:graphicData uri="http://schemas.openxmlformats.org/drawingml/2006/table">
            <a:tbl>
              <a:tblPr firstRow="1" firstCol="1" bandRow="1">
                <a:tableStyleId>{5C22544A-7EE6-4342-B048-85BDC9FD1C3A}</a:tableStyleId>
              </a:tblPr>
              <a:tblGrid>
                <a:gridCol w="855663">
                  <a:extLst>
                    <a:ext uri="{9D8B030D-6E8A-4147-A177-3AD203B41FA5}">
                      <a16:colId xmlns:a16="http://schemas.microsoft.com/office/drawing/2014/main" val="3729130167"/>
                    </a:ext>
                  </a:extLst>
                </a:gridCol>
              </a:tblGrid>
              <a:tr h="519112">
                <a:tc>
                  <a:txBody>
                    <a:bodyPr/>
                    <a:lstStyle/>
                    <a:p>
                      <a:pPr marL="0" marR="0" algn="ctr">
                        <a:spcBef>
                          <a:spcPts val="0"/>
                        </a:spcBef>
                        <a:spcAft>
                          <a:spcPts val="0"/>
                        </a:spcAft>
                      </a:pPr>
                      <a:endParaRPr lang="en-US" sz="1200" u="sng" dirty="0">
                        <a:effectLst/>
                        <a:hlinkClick r:id="rId4"/>
                      </a:endParaRPr>
                    </a:p>
                    <a:p>
                      <a:pPr marL="0" marR="0" algn="ctr">
                        <a:spcBef>
                          <a:spcPts val="0"/>
                        </a:spcBef>
                        <a:spcAft>
                          <a:spcPts val="0"/>
                        </a:spcAft>
                      </a:pPr>
                      <a:r>
                        <a:rPr lang="en-US" sz="1200" u="sng" dirty="0">
                          <a:effectLst/>
                          <a:hlinkClick r:id="rId5"/>
                        </a:rPr>
                        <a:t>English</a:t>
                      </a:r>
                      <a:endParaRPr lang="en-US" sz="1200" u="sng" dirty="0">
                        <a:effectLst/>
                        <a:hlinkClick r:id="rId4"/>
                      </a:endParaRPr>
                    </a:p>
                    <a:p>
                      <a:pPr marL="0" marR="0" algn="ctr">
                        <a:spcBef>
                          <a:spcPts val="0"/>
                        </a:spcBef>
                        <a:spcAft>
                          <a:spcPts val="0"/>
                        </a:spcAft>
                      </a:pPr>
                      <a:endParaRPr lang="en-US" sz="1200" u="sng" dirty="0">
                        <a:effectLst/>
                        <a:hlinkClick r:id="rId4"/>
                      </a:endParaRPr>
                    </a:p>
                    <a:p>
                      <a:pPr marL="0" marR="0" algn="ctr">
                        <a:spcBef>
                          <a:spcPts val="0"/>
                        </a:spcBef>
                        <a:spcAft>
                          <a:spcPts val="0"/>
                        </a:spcAft>
                      </a:pPr>
                      <a:r>
                        <a:rPr lang="en-US" sz="1200" u="sng" dirty="0">
                          <a:effectLst/>
                          <a:hlinkClick r:id="rId4"/>
                        </a:rPr>
                        <a:t>Spanish</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830055497"/>
                  </a:ext>
                </a:extLst>
              </a:tr>
              <a:tr h="519112">
                <a:tc>
                  <a:txBody>
                    <a:bodyPr/>
                    <a:lstStyle/>
                    <a:p>
                      <a:pPr marL="0" marR="0" algn="ctr">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541071093"/>
                  </a:ext>
                </a:extLst>
              </a:tr>
            </a:tbl>
          </a:graphicData>
        </a:graphic>
      </p:graphicFrame>
      <p:grpSp>
        <p:nvGrpSpPr>
          <p:cNvPr id="9" name="Group 8" descr="YouTube logo"/>
          <p:cNvGrpSpPr/>
          <p:nvPr/>
        </p:nvGrpSpPr>
        <p:grpSpPr>
          <a:xfrm>
            <a:off x="6677479" y="4739854"/>
            <a:ext cx="729166" cy="770281"/>
            <a:chOff x="6131566" y="4604544"/>
            <a:chExt cx="825017" cy="871537"/>
          </a:xfrm>
        </p:grpSpPr>
        <p:grpSp>
          <p:nvGrpSpPr>
            <p:cNvPr id="10" name="Group 20"/>
            <p:cNvGrpSpPr>
              <a:grpSpLocks/>
            </p:cNvGrpSpPr>
            <p:nvPr/>
          </p:nvGrpSpPr>
          <p:grpSpPr bwMode="auto">
            <a:xfrm rot="5400000">
              <a:off x="6216014" y="4735513"/>
              <a:ext cx="871537" cy="609600"/>
              <a:chOff x="112643573" y="102743483"/>
              <a:chExt cx="359738" cy="221878"/>
            </a:xfrm>
          </p:grpSpPr>
          <p:sp>
            <p:nvSpPr>
              <p:cNvPr id="14" name="AutoShape 21"/>
              <p:cNvSpPr>
                <a:spLocks noChangeArrowheads="1"/>
              </p:cNvSpPr>
              <p:nvPr/>
            </p:nvSpPr>
            <p:spPr bwMode="auto">
              <a:xfrm>
                <a:off x="112669410" y="102743483"/>
                <a:ext cx="333901" cy="195734"/>
              </a:xfrm>
              <a:prstGeom prst="triangle">
                <a:avLst>
                  <a:gd name="adj" fmla="val 50000"/>
                </a:avLst>
              </a:prstGeom>
              <a:solidFill>
                <a:srgbClr val="FFE18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5" name="AutoShape 22"/>
              <p:cNvSpPr>
                <a:spLocks noChangeArrowheads="1"/>
              </p:cNvSpPr>
              <p:nvPr/>
            </p:nvSpPr>
            <p:spPr bwMode="auto">
              <a:xfrm>
                <a:off x="112643573" y="102769626"/>
                <a:ext cx="333901" cy="195735"/>
              </a:xfrm>
              <a:prstGeom prst="triangle">
                <a:avLst>
                  <a:gd name="adj" fmla="val 50000"/>
                </a:avLst>
              </a:prstGeom>
              <a:solidFill>
                <a:srgbClr val="FFC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grpSp>
        <p:grpSp>
          <p:nvGrpSpPr>
            <p:cNvPr id="11" name="Group 18"/>
            <p:cNvGrpSpPr>
              <a:grpSpLocks/>
            </p:cNvGrpSpPr>
            <p:nvPr/>
          </p:nvGrpSpPr>
          <p:grpSpPr bwMode="auto">
            <a:xfrm>
              <a:off x="6131566" y="4804228"/>
              <a:ext cx="473336" cy="427037"/>
              <a:chOff x="7258050" y="4038600"/>
              <a:chExt cx="419100" cy="427038"/>
            </a:xfrm>
          </p:grpSpPr>
          <p:sp>
            <p:nvSpPr>
              <p:cNvPr id="12" name="Rounded Rectangle 11"/>
              <p:cNvSpPr/>
              <p:nvPr/>
            </p:nvSpPr>
            <p:spPr bwMode="auto">
              <a:xfrm>
                <a:off x="7258050" y="4038600"/>
                <a:ext cx="419100" cy="4191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3" name="il_fi" descr="YouTube logo"/>
              <p:cNvPicPr>
                <a:picLocks noChangeAspect="1" noChangeArrowheads="1"/>
              </p:cNvPicPr>
              <p:nvPr/>
            </p:nvPicPr>
            <p:blipFill>
              <a:blip r:embed="rId6" r:link="rId7"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258050" y="4038600"/>
                <a:ext cx="419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pic>
        <p:nvPicPr>
          <p:cNvPr id="16" name="Picture 15" descr="Water. Rest. Shade."/>
          <p:cNvPicPr>
            <a:picLocks noChangeAspect="1" noChangeArrowheads="1"/>
          </p:cNvPicPr>
          <p:nvPr/>
        </p:nvPicPr>
        <p:blipFill>
          <a:blip r:embed="rId8" cstate="email">
            <a:extLst>
              <a:ext uri="{28A0092B-C50C-407E-A947-70E740481C1C}">
                <a14:useLocalDpi xmlns:a14="http://schemas.microsoft.com/office/drawing/2010/main" val="0"/>
              </a:ext>
            </a:extLst>
          </a:blip>
          <a:srcRect r="5086" b="29724"/>
          <a:stretch>
            <a:fillRect/>
          </a:stretch>
        </p:blipFill>
        <p:spPr bwMode="auto">
          <a:xfrm>
            <a:off x="6757781" y="3738476"/>
            <a:ext cx="2097006" cy="28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604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019800" cy="868362"/>
          </a:xfrm>
        </p:spPr>
        <p:txBody>
          <a:bodyPr/>
          <a:lstStyle/>
          <a:p>
            <a:pPr algn="ctr" eaLnBrk="1" hangingPunct="1"/>
            <a:r>
              <a:rPr lang="en-US" altLang="en-US" dirty="0">
                <a:solidFill>
                  <a:schemeClr val="bg1"/>
                </a:solidFill>
                <a:latin typeface="Calibri" pitchFamily="34" charset="0"/>
              </a:rPr>
              <a:t>Fall Prevention Campaign</a:t>
            </a:r>
          </a:p>
        </p:txBody>
      </p:sp>
      <p:sp>
        <p:nvSpPr>
          <p:cNvPr id="3" name="Content Placeholder 2"/>
          <p:cNvSpPr>
            <a:spLocks noGrp="1"/>
          </p:cNvSpPr>
          <p:nvPr>
            <p:ph idx="1"/>
          </p:nvPr>
        </p:nvSpPr>
        <p:spPr bwMode="auto">
          <a:xfrm>
            <a:off x="457200" y="22860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SzPct val="110000"/>
              <a:buFont typeface="Wingdings" pitchFamily="2" charset="2"/>
              <a:buChar char="§"/>
            </a:pPr>
            <a:r>
              <a:rPr lang="en-US" altLang="en-US" sz="2800" dirty="0">
                <a:latin typeface="Calibri" pitchFamily="34" charset="0"/>
              </a:rPr>
              <a:t>FALLS are the </a:t>
            </a:r>
            <a:r>
              <a:rPr lang="en-US" altLang="en-US" sz="2800" dirty="0">
                <a:solidFill>
                  <a:srgbClr val="FF0000"/>
                </a:solidFill>
                <a:latin typeface="Calibri" pitchFamily="34" charset="0"/>
              </a:rPr>
              <a:t>leading cause </a:t>
            </a:r>
            <a:br>
              <a:rPr lang="en-US" altLang="en-US" sz="2800" dirty="0">
                <a:solidFill>
                  <a:srgbClr val="FF0000"/>
                </a:solidFill>
                <a:latin typeface="Calibri" pitchFamily="34" charset="0"/>
              </a:rPr>
            </a:br>
            <a:r>
              <a:rPr lang="en-US" altLang="en-US" sz="2800" dirty="0">
                <a:solidFill>
                  <a:srgbClr val="FF0000"/>
                </a:solidFill>
                <a:latin typeface="Calibri" pitchFamily="34" charset="0"/>
              </a:rPr>
              <a:t>of deaths </a:t>
            </a:r>
            <a:r>
              <a:rPr lang="en-US" altLang="en-US" sz="2800" dirty="0">
                <a:latin typeface="Calibri" pitchFamily="34" charset="0"/>
              </a:rPr>
              <a:t>in construction — </a:t>
            </a:r>
            <a:br>
              <a:rPr lang="en-US" altLang="en-US" sz="2800" dirty="0">
                <a:latin typeface="Calibri" pitchFamily="34" charset="0"/>
              </a:rPr>
            </a:br>
            <a:r>
              <a:rPr lang="en-US" altLang="en-US" sz="2800" dirty="0">
                <a:solidFill>
                  <a:srgbClr val="FF0000"/>
                </a:solidFill>
                <a:latin typeface="Calibri" pitchFamily="34" charset="0"/>
              </a:rPr>
              <a:t>&gt;38%</a:t>
            </a:r>
            <a:r>
              <a:rPr lang="en-US" altLang="en-US" sz="2800" dirty="0">
                <a:latin typeface="Calibri" pitchFamily="34" charset="0"/>
              </a:rPr>
              <a:t> of all construction fatalities </a:t>
            </a:r>
          </a:p>
          <a:p>
            <a:pPr eaLnBrk="1" hangingPunct="1">
              <a:spcAft>
                <a:spcPts val="1200"/>
              </a:spcAft>
              <a:buSzPct val="110000"/>
              <a:buFont typeface="Wingdings" pitchFamily="2" charset="2"/>
              <a:buChar char="§"/>
            </a:pPr>
            <a:r>
              <a:rPr lang="en-US" altLang="en-US" sz="2800" dirty="0">
                <a:latin typeface="Calibri" pitchFamily="34" charset="0"/>
              </a:rPr>
              <a:t>In 2021, there were </a:t>
            </a:r>
            <a:r>
              <a:rPr lang="en-US" altLang="en-US" sz="2800" dirty="0">
                <a:solidFill>
                  <a:srgbClr val="FF0000"/>
                </a:solidFill>
                <a:latin typeface="Calibri" pitchFamily="34" charset="0"/>
              </a:rPr>
              <a:t>378 fatal falls </a:t>
            </a:r>
            <a:r>
              <a:rPr lang="en-US" altLang="en-US" sz="2800" dirty="0">
                <a:latin typeface="Calibri" pitchFamily="34" charset="0"/>
              </a:rPr>
              <a:t>to a lower level out of 986 construction fatalities</a:t>
            </a:r>
          </a:p>
          <a:p>
            <a:pPr eaLnBrk="1" hangingPunct="1">
              <a:spcAft>
                <a:spcPts val="1200"/>
              </a:spcAft>
              <a:buSzPct val="110000"/>
              <a:buFont typeface="Wingdings" pitchFamily="2" charset="2"/>
              <a:buChar char="§"/>
            </a:pPr>
            <a:r>
              <a:rPr lang="en-US" altLang="en-US" sz="2800" dirty="0">
                <a:latin typeface="Calibri" pitchFamily="34" charset="0"/>
              </a:rPr>
              <a:t>Millions of employers and workers participate in annual </a:t>
            </a:r>
            <a:r>
              <a:rPr lang="en-US" altLang="en-US" sz="2800" dirty="0">
                <a:solidFill>
                  <a:srgbClr val="FF0000"/>
                </a:solidFill>
                <a:latin typeface="Calibri" pitchFamily="34" charset="0"/>
              </a:rPr>
              <a:t>National</a:t>
            </a:r>
            <a:r>
              <a:rPr lang="en-US" altLang="en-US" sz="2800" dirty="0">
                <a:latin typeface="Calibri" pitchFamily="34" charset="0"/>
              </a:rPr>
              <a:t> </a:t>
            </a:r>
            <a:r>
              <a:rPr lang="en-US" altLang="en-US" sz="2800" dirty="0">
                <a:solidFill>
                  <a:srgbClr val="FF0000"/>
                </a:solidFill>
                <a:latin typeface="Calibri" pitchFamily="34" charset="0"/>
              </a:rPr>
              <a:t>Safety</a:t>
            </a:r>
            <a:r>
              <a:rPr lang="en-US" altLang="en-US" sz="2800" dirty="0">
                <a:latin typeface="Calibri" pitchFamily="34" charset="0"/>
              </a:rPr>
              <a:t> </a:t>
            </a:r>
            <a:r>
              <a:rPr lang="en-US" altLang="en-US" sz="2800" dirty="0">
                <a:solidFill>
                  <a:srgbClr val="FF0000"/>
                </a:solidFill>
                <a:latin typeface="Calibri" pitchFamily="34" charset="0"/>
              </a:rPr>
              <a:t>Stand-Down </a:t>
            </a:r>
            <a:r>
              <a:rPr lang="en-US" altLang="en-US" sz="2800" dirty="0">
                <a:latin typeface="Calibri" pitchFamily="34" charset="0"/>
              </a:rPr>
              <a:t>to prevent falls events nationwide</a:t>
            </a:r>
          </a:p>
          <a:p>
            <a:pPr>
              <a:spcBef>
                <a:spcPct val="0"/>
              </a:spcBef>
              <a:spcAft>
                <a:spcPts val="2400"/>
              </a:spcAft>
              <a:buClr>
                <a:srgbClr val="0070C0"/>
              </a:buClr>
              <a:buSzPct val="115000"/>
              <a:buFont typeface="Wingdings" pitchFamily="2" charset="2"/>
              <a:buChar char="§"/>
            </a:pPr>
            <a:endParaRPr lang="en-US" altLang="en-US" dirty="0">
              <a:latin typeface="Calibri" pitchFamily="34" charset="0"/>
            </a:endParaRP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5486400" y="1447800"/>
            <a:ext cx="3190875" cy="183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www.osha.gov/stopfalls</a:t>
            </a:r>
          </a:p>
        </p:txBody>
      </p:sp>
    </p:spTree>
    <p:extLst>
      <p:ext uri="{BB962C8B-B14F-4D97-AF65-F5344CB8AC3E}">
        <p14:creationId xmlns:p14="http://schemas.microsoft.com/office/powerpoint/2010/main" val="23973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13122" y="524293"/>
            <a:ext cx="7706829"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4000" b="1" dirty="0">
                <a:solidFill>
                  <a:schemeClr val="bg1"/>
                </a:solidFill>
                <a:effectLst>
                  <a:outerShdw blurRad="38100" dist="38100" dir="2700000" algn="tl">
                    <a:srgbClr val="000000">
                      <a:alpha val="43137"/>
                    </a:srgbClr>
                  </a:outerShdw>
                </a:effectLst>
                <a:latin typeface="Calibri" panose="020F0502020204030204" pitchFamily="34" charset="0"/>
              </a:rPr>
              <a:t>Suicide Prevention Awareness</a:t>
            </a:r>
            <a:endParaRPr lang="en-US" altLang="en-US" sz="400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142150" y="2149019"/>
            <a:ext cx="9001850" cy="4555093"/>
          </a:xfrm>
          <a:prstGeom prst="rect">
            <a:avLst/>
          </a:prstGeom>
        </p:spPr>
        <p:txBody>
          <a:bodyPr wrap="square">
            <a:spAutoFit/>
          </a:bodyPr>
          <a:lstStyle/>
          <a:p>
            <a:pPr marL="342900" indent="-342900">
              <a:spcAft>
                <a:spcPts val="1200"/>
              </a:spcAft>
              <a:buFont typeface="Arial" panose="020B0604020202020204" pitchFamily="34" charset="0"/>
              <a:buChar char="•"/>
              <a:defRPr/>
            </a:pPr>
            <a:r>
              <a:rPr lang="en-US" altLang="en-US" sz="2300" dirty="0">
                <a:latin typeface="Calibri" panose="020F0502020204030204" pitchFamily="34" charset="0"/>
                <a:ea typeface="ＭＳ Ｐゴシック" panose="020B0600070205080204" pitchFamily="34" charset="-128"/>
              </a:rPr>
              <a:t>Suicide is a complex public health problem that deeply impacts workers, their families, and our communities. </a:t>
            </a:r>
          </a:p>
          <a:p>
            <a:pPr marL="342900" indent="-342900">
              <a:spcAft>
                <a:spcPts val="1200"/>
              </a:spcAft>
              <a:buFont typeface="Arial" panose="020B0604020202020204" pitchFamily="34" charset="0"/>
              <a:buChar char="•"/>
              <a:defRPr/>
            </a:pPr>
            <a:r>
              <a:rPr lang="en-US" altLang="en-US" sz="2300" dirty="0">
                <a:latin typeface="Calibri" panose="020F0502020204030204" pitchFamily="34" charset="0"/>
                <a:ea typeface="ＭＳ Ｐゴシック" panose="020B0600070205080204" pitchFamily="34" charset="-128"/>
              </a:rPr>
              <a:t>Worker suicides are especially high among construction workers, due in part to work-related stresses such as seasonal work, demanding schedules, and workplace injuries.</a:t>
            </a:r>
          </a:p>
          <a:p>
            <a:pPr marL="342900" indent="-342900">
              <a:spcAft>
                <a:spcPts val="1200"/>
              </a:spcAft>
              <a:buFont typeface="Arial" panose="020B0604020202020204" pitchFamily="34" charset="0"/>
              <a:buChar char="•"/>
              <a:defRPr/>
            </a:pPr>
            <a:r>
              <a:rPr lang="en-US" altLang="en-US" sz="2300" dirty="0">
                <a:latin typeface="Calibri" panose="020F0502020204030204" pitchFamily="34" charset="0"/>
                <a:ea typeface="ＭＳ Ｐゴシック" panose="020B0600070205080204" pitchFamily="34" charset="-128"/>
              </a:rPr>
              <a:t>OSHA published a poster, “Suicide Prevention: 5 Things You Should Know” and has a national alliance with the American Foundation for Suicide Prevention.</a:t>
            </a:r>
          </a:p>
          <a:p>
            <a:pPr marL="342900" indent="-342900">
              <a:spcAft>
                <a:spcPts val="1200"/>
              </a:spcAft>
              <a:buFont typeface="Arial" panose="020B0604020202020204" pitchFamily="34" charset="0"/>
              <a:buChar char="•"/>
              <a:defRPr/>
            </a:pPr>
            <a:r>
              <a:rPr lang="en-US" altLang="en-US" sz="2300" dirty="0">
                <a:latin typeface="Calibri" panose="020F0502020204030204" pitchFamily="34" charset="0"/>
                <a:ea typeface="ＭＳ Ｐゴシック" panose="020B0600070205080204" pitchFamily="34" charset="-128"/>
              </a:rPr>
              <a:t>The agency  continue to support Suicide Prevention Awareness Month in September.</a:t>
            </a:r>
          </a:p>
          <a:p>
            <a:pPr marL="342900" indent="-342900">
              <a:spcAft>
                <a:spcPts val="1200"/>
              </a:spcAft>
              <a:buFont typeface="Arial" panose="020B0604020202020204" pitchFamily="34" charset="0"/>
              <a:buChar char="•"/>
              <a:defRPr/>
            </a:pPr>
            <a:endParaRPr lang="en-US" altLang="en-US" sz="2000" dirty="0">
              <a:latin typeface="Calibri" panose="020F0502020204030204" pitchFamily="34" charset="0"/>
              <a:ea typeface="ＭＳ Ｐゴシック" panose="020B0600070205080204" pitchFamily="34" charset="-128"/>
            </a:endParaRPr>
          </a:p>
        </p:txBody>
      </p:sp>
      <p:sp>
        <p:nvSpPr>
          <p:cNvPr id="5" name="Rectangle 4" descr="Gray shaded box">
            <a:extLst>
              <a:ext uri="{FF2B5EF4-FFF2-40B4-BE49-F238E27FC236}">
                <a16:creationId xmlns:a16="http://schemas.microsoft.com/office/drawing/2014/main" id="{A4766032-FD84-4844-B735-832670A16777}"/>
              </a:ext>
            </a:extLst>
          </p:cNvPr>
          <p:cNvSpPr/>
          <p:nvPr/>
        </p:nvSpPr>
        <p:spPr bwMode="auto">
          <a:xfrm>
            <a:off x="0" y="6172200"/>
            <a:ext cx="6781800" cy="461963"/>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rgbClr val="0070C0"/>
                </a:solidFill>
                <a:latin typeface="Calibri" panose="020F0502020204030204" pitchFamily="34" charset="0"/>
                <a:cs typeface="Calibri" panose="020F0502020204030204" pitchFamily="34" charset="0"/>
              </a:rPr>
              <a:t>www.osha.gov/preventingsuicides</a:t>
            </a:r>
          </a:p>
        </p:txBody>
      </p:sp>
      <p:pic>
        <p:nvPicPr>
          <p:cNvPr id="4" name="Picture 2">
            <a:extLst>
              <a:ext uri="{FF2B5EF4-FFF2-40B4-BE49-F238E27FC236}">
                <a16:creationId xmlns:a16="http://schemas.microsoft.com/office/drawing/2014/main" id="{75312D79-8F0A-5E5C-54EB-45E0E9FF4C5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451" y="1655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34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sz="3600" dirty="0">
                <a:solidFill>
                  <a:schemeClr val="bg1"/>
                </a:solidFill>
                <a:latin typeface="Calibri" pitchFamily="34" charset="0"/>
              </a:rPr>
              <a:t>Protecting Temporary Workers:</a:t>
            </a:r>
            <a:br>
              <a:rPr lang="en-US" altLang="en-US" sz="3600" dirty="0">
                <a:solidFill>
                  <a:schemeClr val="bg1"/>
                </a:solidFill>
                <a:latin typeface="Calibri" pitchFamily="34" charset="0"/>
              </a:rPr>
            </a:br>
            <a:r>
              <a:rPr lang="en-US" altLang="en-US" sz="3600" b="0" dirty="0">
                <a:solidFill>
                  <a:schemeClr val="bg1"/>
                </a:solidFill>
                <a:latin typeface="Calibri" pitchFamily="34" charset="0"/>
              </a:rPr>
              <a:t>A joint responsibility</a:t>
            </a:r>
          </a:p>
        </p:txBody>
      </p:sp>
      <p:sp>
        <p:nvSpPr>
          <p:cNvPr id="3" name="Content Placeholder 2"/>
          <p:cNvSpPr>
            <a:spLocks noGrp="1"/>
          </p:cNvSpPr>
          <p:nvPr>
            <p:ph idx="1"/>
          </p:nvPr>
        </p:nvSpPr>
        <p:spPr bwMode="auto">
          <a:xfrm>
            <a:off x="457200" y="22860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spcAft>
                <a:spcPts val="1800"/>
              </a:spcAft>
              <a:buSzPct val="110000"/>
              <a:buFont typeface="Wingdings" panose="05000000000000000000" pitchFamily="2" charset="2"/>
              <a:buChar char="§"/>
              <a:defRPr/>
            </a:pPr>
            <a:r>
              <a:rPr lang="en-US" altLang="en-US" sz="2400" b="1" dirty="0">
                <a:latin typeface="Calibri" panose="020F0502020204030204" pitchFamily="34" charset="0"/>
              </a:rPr>
              <a:t>Both host employers and staffing agencies </a:t>
            </a:r>
            <a:r>
              <a:rPr lang="en-US" altLang="en-US" sz="2400" dirty="0">
                <a:latin typeface="Calibri" panose="020F0502020204030204" pitchFamily="34" charset="0"/>
              </a:rPr>
              <a:t>have roles in complying with workplace health and safety requirements and they share responsibility for ensuring worker safety and health.</a:t>
            </a:r>
          </a:p>
          <a:p>
            <a:pPr eaLnBrk="1" hangingPunct="1">
              <a:spcBef>
                <a:spcPts val="0"/>
              </a:spcBef>
              <a:spcAft>
                <a:spcPts val="1200"/>
              </a:spcAft>
              <a:buSzPct val="110000"/>
              <a:buFont typeface="Wingdings" panose="05000000000000000000" pitchFamily="2" charset="2"/>
              <a:buChar char="§"/>
            </a:pPr>
            <a:r>
              <a:rPr lang="en-US" altLang="en-US" sz="2400" dirty="0">
                <a:latin typeface="Calibri" panose="020F0502020204030204" pitchFamily="34" charset="0"/>
              </a:rPr>
              <a:t>Legally, </a:t>
            </a:r>
            <a:r>
              <a:rPr lang="en-US" altLang="en-US" sz="2400" b="1" dirty="0">
                <a:latin typeface="Calibri" pitchFamily="34" charset="0"/>
              </a:rPr>
              <a:t>both the host employer and the staffing agency</a:t>
            </a:r>
            <a:r>
              <a:rPr lang="en-US" altLang="en-US" sz="2400" dirty="0">
                <a:latin typeface="Calibri" pitchFamily="34" charset="0"/>
              </a:rPr>
              <a:t> are employers of the temporary worker. </a:t>
            </a:r>
          </a:p>
          <a:p>
            <a:pPr>
              <a:spcBef>
                <a:spcPct val="0"/>
              </a:spcBef>
              <a:spcAft>
                <a:spcPts val="2400"/>
              </a:spcAft>
              <a:buClr>
                <a:srgbClr val="0070C0"/>
              </a:buClr>
              <a:buSzPct val="115000"/>
              <a:buFont typeface="Wingdings" pitchFamily="2" charset="2"/>
              <a:buChar char="§"/>
            </a:pPr>
            <a:endParaRPr lang="en-US" altLang="en-US" dirty="0">
              <a:latin typeface="Calibri" pitchFamily="34" charset="0"/>
            </a:endParaRPr>
          </a:p>
        </p:txBody>
      </p:sp>
      <p:sp>
        <p:nvSpPr>
          <p:cNvPr id="4" name="TextBox 3"/>
          <p:cNvSpPr txBox="1"/>
          <p:nvPr/>
        </p:nvSpPr>
        <p:spPr>
          <a:xfrm>
            <a:off x="0" y="5238422"/>
            <a:ext cx="9144000" cy="769441"/>
          </a:xfrm>
          <a:prstGeom prst="rect">
            <a:avLst/>
          </a:prstGeom>
          <a:noFill/>
        </p:spPr>
        <p:txBody>
          <a:bodyPr wrap="square" rtlCol="0">
            <a:spAutoFit/>
          </a:bodyPr>
          <a:lstStyle/>
          <a:p>
            <a:pPr algn="ctr"/>
            <a:r>
              <a:rPr lang="en-US" altLang="en-US" sz="2600" b="1" dirty="0">
                <a:solidFill>
                  <a:srgbClr val="0070C0"/>
                </a:solidFill>
                <a:latin typeface="Calibri" pitchFamily="34" charset="0"/>
              </a:rPr>
              <a:t>Shared control over worker  =  Shared responsibility for worker</a:t>
            </a:r>
          </a:p>
          <a:p>
            <a:endParaRPr lang="en-US" dirty="0"/>
          </a:p>
        </p:txBody>
      </p:sp>
    </p:spTree>
    <p:extLst>
      <p:ext uri="{BB962C8B-B14F-4D97-AF65-F5344CB8AC3E}">
        <p14:creationId xmlns:p14="http://schemas.microsoft.com/office/powerpoint/2010/main" val="355782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5" y="19370"/>
            <a:ext cx="5638800" cy="868362"/>
          </a:xfrm>
        </p:spPr>
        <p:txBody>
          <a:bodyPr/>
          <a:lstStyle/>
          <a:p>
            <a:pPr algn="ctr" eaLnBrk="1" hangingPunct="1"/>
            <a:r>
              <a:rPr lang="en-US" altLang="en-US" dirty="0">
                <a:solidFill>
                  <a:schemeClr val="bg1"/>
                </a:solidFill>
                <a:latin typeface="Calibri" pitchFamily="34" charset="0"/>
              </a:rPr>
              <a:t>Temporary Workers</a:t>
            </a:r>
          </a:p>
        </p:txBody>
      </p:sp>
      <p:pic>
        <p:nvPicPr>
          <p:cNvPr id="4" name="Picture 6" descr="http://upload.wikimedia.org/wikipedia/commons/thumb/3/32/Blank_US_Map.svg/640px-Blank_US_Map.svg.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1981200"/>
            <a:ext cx="6248400" cy="386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1817914" y="2362200"/>
            <a:ext cx="65559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70C0"/>
              </a:buClr>
              <a:buSzPct val="100000"/>
              <a:buFont typeface="Wingdings" pitchFamily="2" charset="2"/>
              <a:buChar char="§"/>
              <a:defRPr/>
            </a:pPr>
            <a:r>
              <a:rPr lang="en-US" altLang="en-US" sz="2400" b="1" dirty="0">
                <a:latin typeface="Calibri" panose="020F0502020204030204" pitchFamily="34" charset="0"/>
                <a:cs typeface="Arial" charset="0"/>
              </a:rPr>
              <a:t>2.7 million people are employed by staffing companies every week.</a:t>
            </a:r>
          </a:p>
          <a:p>
            <a:pPr marL="228600" indent="0" eaLnBrk="1" hangingPunct="1">
              <a:buClr>
                <a:srgbClr val="0070C0"/>
              </a:buClr>
              <a:buSzPct val="100000"/>
              <a:defRPr/>
            </a:pPr>
            <a:r>
              <a:rPr lang="en-US" altLang="en-US" sz="2400" b="1" dirty="0">
                <a:latin typeface="Calibri" panose="020F0502020204030204" pitchFamily="34" charset="0"/>
                <a:cs typeface="Arial" charset="0"/>
              </a:rPr>
              <a:t> </a:t>
            </a:r>
          </a:p>
          <a:p>
            <a:pPr eaLnBrk="1" hangingPunct="1">
              <a:buClr>
                <a:srgbClr val="0070C0"/>
              </a:buClr>
              <a:buSzPct val="100000"/>
              <a:buFont typeface="Wingdings" pitchFamily="2" charset="2"/>
              <a:buChar char="§"/>
              <a:defRPr/>
            </a:pPr>
            <a:r>
              <a:rPr lang="en-US" altLang="en-US" sz="2400" b="1" dirty="0">
                <a:latin typeface="Calibri" panose="020F0502020204030204" pitchFamily="34" charset="0"/>
                <a:cs typeface="Arial" charset="0"/>
              </a:rPr>
              <a:t>14 million temporary and contract employees are hired by U.S. staffing firms over the course of a year. </a:t>
            </a:r>
          </a:p>
        </p:txBody>
      </p:sp>
      <p:sp>
        <p:nvSpPr>
          <p:cNvPr id="6" name="Shape 5"/>
          <p:cNvSpPr/>
          <p:nvPr/>
        </p:nvSpPr>
        <p:spPr>
          <a:xfrm>
            <a:off x="2143125" y="2641731"/>
            <a:ext cx="5619750" cy="2545136"/>
          </a:xfrm>
          <a:prstGeom prst="swooshArrow">
            <a:avLst>
              <a:gd name="adj1" fmla="val 25000"/>
              <a:gd name="adj2" fmla="val 25000"/>
            </a:avLst>
          </a:prstGeom>
          <a:solidFill>
            <a:srgbClr val="0070C0">
              <a:alpha val="40000"/>
            </a:srgbClr>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76200" y="5989099"/>
            <a:ext cx="3266792" cy="923330"/>
          </a:xfrm>
          <a:prstGeom prst="rect">
            <a:avLst/>
          </a:prstGeom>
          <a:noFill/>
        </p:spPr>
        <p:txBody>
          <a:bodyPr wrap="none" rtlCol="0">
            <a:spAutoFit/>
          </a:bodyPr>
          <a:lstStyle/>
          <a:p>
            <a:endParaRPr lang="en-US" b="1" dirty="0">
              <a:latin typeface="+mn-lt"/>
            </a:endParaRPr>
          </a:p>
          <a:p>
            <a:r>
              <a:rPr lang="en-US" sz="1200" dirty="0">
                <a:latin typeface="+mn-lt"/>
              </a:rPr>
              <a:t>Source: American Staffing Association, 2021</a:t>
            </a:r>
            <a:r>
              <a:rPr lang="en-US" b="1" dirty="0">
                <a:latin typeface="+mn-lt"/>
              </a:rPr>
              <a:t> </a:t>
            </a:r>
          </a:p>
          <a:p>
            <a:r>
              <a:rPr lang="en-US" b="1" dirty="0">
                <a:latin typeface="+mn-lt"/>
              </a:rPr>
              <a:t> </a:t>
            </a:r>
          </a:p>
        </p:txBody>
      </p:sp>
    </p:spTree>
    <p:extLst>
      <p:ext uri="{BB962C8B-B14F-4D97-AF65-F5344CB8AC3E}">
        <p14:creationId xmlns:p14="http://schemas.microsoft.com/office/powerpoint/2010/main" val="1492376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781800" cy="868362"/>
          </a:xfrm>
        </p:spPr>
        <p:txBody>
          <a:bodyPr/>
          <a:lstStyle/>
          <a:p>
            <a:pPr eaLnBrk="1" hangingPunct="1"/>
            <a:r>
              <a:rPr lang="en-US" altLang="en-US" sz="3600" dirty="0">
                <a:solidFill>
                  <a:schemeClr val="bg1"/>
                </a:solidFill>
                <a:latin typeface="Calibri" pitchFamily="34" charset="0"/>
              </a:rPr>
              <a:t>Why Are Temp Workers At High Risk of Injury?</a:t>
            </a:r>
            <a:br>
              <a:rPr lang="en-US" altLang="en-US" dirty="0">
                <a:solidFill>
                  <a:srgbClr val="0070C0"/>
                </a:solidFill>
                <a:latin typeface="Calibri" pitchFamily="34" charset="0"/>
              </a:rPr>
            </a:b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457200" y="22860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New workers are at increased risk of injury.</a:t>
            </a:r>
          </a:p>
          <a:p>
            <a:pPr>
              <a:buClr>
                <a:srgbClr val="0082A9"/>
              </a:buClr>
              <a:buFont typeface="Wingdings" panose="05000000000000000000" pitchFamily="2" charset="2"/>
              <a:buChar char="§"/>
              <a:defRPr/>
            </a:pPr>
            <a:endParaRPr lang="en-US" altLang="en-US" sz="2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Host employers don’t have the same commitment to temporary employees as to permanent ones.</a:t>
            </a:r>
          </a:p>
          <a:p>
            <a:pPr marL="0" indent="0">
              <a:buClr>
                <a:srgbClr val="0082A9"/>
              </a:buClr>
              <a:defRPr/>
            </a:pPr>
            <a:endParaRPr lang="en-US" altLang="en-US" sz="2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Employer who bears the risk of the injury (temp agency) does not control safety and health investment. </a:t>
            </a:r>
            <a:endParaRPr lang="en-US" sz="2800" dirty="0">
              <a:solidFill>
                <a:srgbClr val="000000"/>
              </a:solidFill>
              <a:latin typeface="Calibri" panose="020F0502020204030204" pitchFamily="34" charset="0"/>
            </a:endParaRPr>
          </a:p>
          <a:p>
            <a:pPr>
              <a:spcBef>
                <a:spcPct val="0"/>
              </a:spcBef>
              <a:spcAft>
                <a:spcPts val="2400"/>
              </a:spcAft>
              <a:buClr>
                <a:srgbClr val="0070C0"/>
              </a:buClr>
              <a:buSzPct val="115000"/>
              <a:buFont typeface="Wingdings" pitchFamily="2" charset="2"/>
              <a:buChar char="§"/>
            </a:pPr>
            <a:endParaRPr lang="en-US" altLang="en-US" dirty="0">
              <a:latin typeface="Calibri" pitchFamily="34" charset="0"/>
            </a:endParaRPr>
          </a:p>
        </p:txBody>
      </p:sp>
    </p:spTree>
    <p:extLst>
      <p:ext uri="{BB962C8B-B14F-4D97-AF65-F5344CB8AC3E}">
        <p14:creationId xmlns:p14="http://schemas.microsoft.com/office/powerpoint/2010/main" val="2032336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9728"/>
            <a:ext cx="5257800" cy="868362"/>
          </a:xfrm>
        </p:spPr>
        <p:txBody>
          <a:bodyPr/>
          <a:lstStyle/>
          <a:p>
            <a:pPr algn="ctr" eaLnBrk="1" hangingPunct="1"/>
            <a:r>
              <a:rPr lang="en-US" altLang="en-US" dirty="0">
                <a:solidFill>
                  <a:schemeClr val="bg1"/>
                </a:solidFill>
                <a:latin typeface="Calibri" pitchFamily="34" charset="0"/>
              </a:rPr>
              <a:t>Temporary Workers: </a:t>
            </a:r>
            <a:br>
              <a:rPr lang="en-US" altLang="en-US" dirty="0">
                <a:solidFill>
                  <a:schemeClr val="bg1"/>
                </a:solidFill>
                <a:latin typeface="Calibri" pitchFamily="34" charset="0"/>
              </a:rPr>
            </a:br>
            <a:r>
              <a:rPr lang="en-US" altLang="en-US" sz="3200" b="0" dirty="0">
                <a:solidFill>
                  <a:schemeClr val="bg1"/>
                </a:solidFill>
                <a:latin typeface="Calibri" pitchFamily="34" charset="0"/>
              </a:rPr>
              <a:t>Outreach &amp; Education</a:t>
            </a:r>
          </a:p>
        </p:txBody>
      </p:sp>
      <p:sp>
        <p:nvSpPr>
          <p:cNvPr id="3" name="Content Placeholder 2"/>
          <p:cNvSpPr>
            <a:spLocks noGrp="1"/>
          </p:cNvSpPr>
          <p:nvPr>
            <p:ph idx="1"/>
          </p:nvPr>
        </p:nvSpPr>
        <p:spPr bwMode="auto">
          <a:xfrm>
            <a:off x="304800" y="2225536"/>
            <a:ext cx="5486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Clr>
                <a:srgbClr val="0082A9"/>
              </a:buClr>
              <a:buNone/>
              <a:defRPr/>
            </a:pPr>
            <a:endParaRPr lang="en-US" altLang="en-US" sz="1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Temporary Worker Recommended Practices</a:t>
            </a:r>
          </a:p>
          <a:p>
            <a:pPr marL="0" indent="0">
              <a:buClr>
                <a:srgbClr val="0082A9"/>
              </a:buClr>
              <a:buNone/>
              <a:defRPr/>
            </a:pPr>
            <a:endParaRPr lang="en-US" altLang="en-US" sz="1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Series of Temporary Worker Initiative Bulletins</a:t>
            </a:r>
          </a:p>
          <a:p>
            <a:pPr marL="0" indent="0">
              <a:buClr>
                <a:srgbClr val="0082A9"/>
              </a:buClr>
              <a:buNone/>
              <a:defRPr/>
            </a:pPr>
            <a:endParaRPr lang="en-US" altLang="en-US" sz="1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Alliance with American Staffing Association</a:t>
            </a:r>
            <a:endParaRPr lang="en-US" sz="2800" dirty="0">
              <a:solidFill>
                <a:srgbClr val="000000"/>
              </a:solidFill>
              <a:latin typeface="Calibri" panose="020F0502020204030204" pitchFamily="34" charset="0"/>
            </a:endParaRPr>
          </a:p>
          <a:p>
            <a:pPr>
              <a:spcBef>
                <a:spcPct val="0"/>
              </a:spcBef>
              <a:spcAft>
                <a:spcPts val="2400"/>
              </a:spcAft>
              <a:buClr>
                <a:srgbClr val="0070C0"/>
              </a:buClr>
              <a:buSzPct val="115000"/>
              <a:buFont typeface="Wingdings" pitchFamily="2" charset="2"/>
              <a:buChar char="§"/>
            </a:pPr>
            <a:endParaRPr lang="en-US" altLang="en-US" dirty="0">
              <a:latin typeface="Calibri" pitchFamily="34" charset="0"/>
            </a:endParaRPr>
          </a:p>
        </p:txBody>
      </p:sp>
      <p:pic>
        <p:nvPicPr>
          <p:cNvPr id="4" name="Picture 2" descr="C:\Users\fmeilinger\AppData\Local\Microsoft\Windows\Temporary Internet Files\Content.Outlook\9LXWMT06\OSHA-3735-TWI-Rcmd-Practices-(08-2014)-web-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362692">
            <a:off x="5825666" y="1272130"/>
            <a:ext cx="2683093" cy="3471732"/>
          </a:xfrm>
          <a:prstGeom prst="rect">
            <a:avLst/>
          </a:prstGeom>
          <a:noFill/>
          <a:ln>
            <a:solidFill>
              <a:schemeClr val="bg1">
                <a:lumMod val="50000"/>
              </a:schemeClr>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www.osha.gov/temporaryworkers</a:t>
            </a:r>
          </a:p>
        </p:txBody>
      </p:sp>
    </p:spTree>
    <p:extLst>
      <p:ext uri="{BB962C8B-B14F-4D97-AF65-F5344CB8AC3E}">
        <p14:creationId xmlns:p14="http://schemas.microsoft.com/office/powerpoint/2010/main" val="235488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6055"/>
            <a:ext cx="6966334" cy="868362"/>
          </a:xfrm>
        </p:spPr>
        <p:txBody>
          <a:bodyPr/>
          <a:lstStyle/>
          <a:p>
            <a:pPr algn="ctr" eaLnBrk="1" hangingPunct="1"/>
            <a:r>
              <a:rPr lang="en-US" altLang="en-US" dirty="0">
                <a:solidFill>
                  <a:schemeClr val="bg1"/>
                </a:solidFill>
                <a:latin typeface="Calibri" pitchFamily="34" charset="0"/>
              </a:rPr>
              <a:t>OSHA’s Balanced Approach</a:t>
            </a:r>
          </a:p>
        </p:txBody>
      </p:sp>
      <p:sp>
        <p:nvSpPr>
          <p:cNvPr id="4" name="TextBox 2"/>
          <p:cNvSpPr txBox="1">
            <a:spLocks noChangeArrowheads="1"/>
          </p:cNvSpPr>
          <p:nvPr/>
        </p:nvSpPr>
        <p:spPr bwMode="auto">
          <a:xfrm>
            <a:off x="489334" y="2743200"/>
            <a:ext cx="6477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2400"/>
              </a:spcAft>
              <a:buClr>
                <a:srgbClr val="0070C0"/>
              </a:buClr>
              <a:buSzPct val="110000"/>
              <a:buFont typeface="Wingdings" pitchFamily="2" charset="2"/>
              <a:buChar char="§"/>
            </a:pPr>
            <a:r>
              <a:rPr lang="en-US" altLang="en-US" sz="2800" dirty="0">
                <a:latin typeface="Calibri" pitchFamily="34" charset="0"/>
              </a:rPr>
              <a:t>Enforcement</a:t>
            </a:r>
          </a:p>
          <a:p>
            <a:pPr>
              <a:spcAft>
                <a:spcPts val="2400"/>
              </a:spcAft>
              <a:buClr>
                <a:srgbClr val="0070C0"/>
              </a:buClr>
              <a:buSzPct val="110000"/>
              <a:buFont typeface="Wingdings" pitchFamily="2" charset="2"/>
              <a:buChar char="§"/>
            </a:pPr>
            <a:r>
              <a:rPr lang="en-US" altLang="en-US" sz="2800" dirty="0">
                <a:latin typeface="Calibri" pitchFamily="34" charset="0"/>
              </a:rPr>
              <a:t>Outreach</a:t>
            </a:r>
          </a:p>
          <a:p>
            <a:pPr>
              <a:spcAft>
                <a:spcPts val="2400"/>
              </a:spcAft>
              <a:buClr>
                <a:srgbClr val="0070C0"/>
              </a:buClr>
              <a:buSzPct val="110000"/>
              <a:buFont typeface="Wingdings" pitchFamily="2" charset="2"/>
              <a:buChar char="§"/>
            </a:pPr>
            <a:r>
              <a:rPr lang="en-US" altLang="en-US" sz="2800" dirty="0">
                <a:latin typeface="Calibri" pitchFamily="34" charset="0"/>
              </a:rPr>
              <a:t>Compliance Assistance</a:t>
            </a:r>
          </a:p>
        </p:txBody>
      </p:sp>
      <p:pic>
        <p:nvPicPr>
          <p:cNvPr id="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905000"/>
            <a:ext cx="3544888" cy="397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108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TextBox 2"/>
          <p:cNvSpPr txBox="1">
            <a:spLocks noChangeArrowheads="1"/>
          </p:cNvSpPr>
          <p:nvPr/>
        </p:nvSpPr>
        <p:spPr bwMode="auto">
          <a:xfrm>
            <a:off x="457200" y="2405321"/>
            <a:ext cx="3940099" cy="314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spcAft>
                <a:spcPts val="1000"/>
              </a:spcAft>
            </a:pPr>
            <a:r>
              <a:rPr lang="en-US" altLang="en-US" sz="3600" dirty="0">
                <a:latin typeface="Calibri" panose="020F0502020204030204" pitchFamily="34" charset="0"/>
              </a:rPr>
              <a:t>W</a:t>
            </a:r>
            <a:r>
              <a:rPr lang="en-US" altLang="en-US" sz="2400" dirty="0">
                <a:latin typeface="Calibri" panose="020F0502020204030204" pitchFamily="34" charset="0"/>
              </a:rPr>
              <a:t>orkers of all ages have rights to safe workplaces:</a:t>
            </a:r>
          </a:p>
          <a:p>
            <a:pPr marL="342900" indent="-342900" eaLnBrk="1" hangingPunct="1">
              <a:lnSpc>
                <a:spcPct val="85000"/>
              </a:lnSpc>
              <a:spcAft>
                <a:spcPts val="1000"/>
              </a:spcAft>
              <a:buClr>
                <a:srgbClr val="0070C0"/>
              </a:buClr>
              <a:buSzPct val="110000"/>
              <a:buFont typeface="Wingdings" panose="05000000000000000000" pitchFamily="2" charset="2"/>
              <a:buChar char="§"/>
            </a:pPr>
            <a:r>
              <a:rPr lang="en-US" altLang="en-US" sz="2400" dirty="0">
                <a:latin typeface="Calibri" panose="020F0502020204030204" pitchFamily="34" charset="0"/>
              </a:rPr>
              <a:t>to raise concerns about hazards without fear of retaliation</a:t>
            </a:r>
          </a:p>
          <a:p>
            <a:pPr marL="342900" indent="-342900" eaLnBrk="1" hangingPunct="1">
              <a:lnSpc>
                <a:spcPct val="85000"/>
              </a:lnSpc>
              <a:spcAft>
                <a:spcPts val="1000"/>
              </a:spcAft>
              <a:buClr>
                <a:srgbClr val="0070C0"/>
              </a:buClr>
              <a:buSzPct val="110000"/>
              <a:buFont typeface="Wingdings" panose="05000000000000000000" pitchFamily="2" charset="2"/>
              <a:buChar char="§"/>
            </a:pPr>
            <a:r>
              <a:rPr lang="en-US" altLang="en-US" sz="2400" dirty="0">
                <a:latin typeface="Calibri" panose="020F0502020204030204" pitchFamily="34" charset="0"/>
              </a:rPr>
              <a:t>to receive training and PPE</a:t>
            </a:r>
          </a:p>
          <a:p>
            <a:pPr marL="342900" indent="-342900" eaLnBrk="1" hangingPunct="1">
              <a:lnSpc>
                <a:spcPct val="85000"/>
              </a:lnSpc>
              <a:spcAft>
                <a:spcPts val="1000"/>
              </a:spcAft>
              <a:buClr>
                <a:srgbClr val="0070C0"/>
              </a:buClr>
              <a:buSzPct val="110000"/>
              <a:buFont typeface="Wingdings" panose="05000000000000000000" pitchFamily="2" charset="2"/>
              <a:buChar char="§"/>
            </a:pPr>
            <a:r>
              <a:rPr lang="en-US" altLang="en-US" sz="2400" dirty="0">
                <a:latin typeface="Calibri" panose="020F0502020204030204" pitchFamily="34" charset="0"/>
              </a:rPr>
              <a:t>to ask questions if something seems unsafe</a:t>
            </a:r>
          </a:p>
        </p:txBody>
      </p:sp>
      <p:pic>
        <p:nvPicPr>
          <p:cNvPr id="4" name="Picture 3" descr="Photograph of young worker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4030" y="2438400"/>
            <a:ext cx="4549970" cy="3033313"/>
          </a:xfrm>
          <a:prstGeom prst="rect">
            <a:avLst/>
          </a:prstGeom>
          <a:ln w="6350">
            <a:solidFill>
              <a:schemeClr val="tx1"/>
            </a:solidFill>
          </a:ln>
        </p:spPr>
      </p:pic>
      <p:sp>
        <p:nvSpPr>
          <p:cNvPr id="11" name="Rectangle 10" descr="www.osha.gov/youngworkers - #MySafeSummerJob"/>
          <p:cNvSpPr/>
          <p:nvPr/>
        </p:nvSpPr>
        <p:spPr>
          <a:xfrm>
            <a:off x="5965902" y="4492362"/>
            <a:ext cx="3178098" cy="677570"/>
          </a:xfrm>
          <a:prstGeom prst="rect">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65902" y="4492362"/>
            <a:ext cx="3505200" cy="369332"/>
          </a:xfrm>
          <a:prstGeom prst="rect">
            <a:avLst/>
          </a:prstGeom>
        </p:spPr>
        <p:txBody>
          <a:bodyPr wrap="square">
            <a:spAutoFit/>
          </a:bodyPr>
          <a:lstStyle/>
          <a:p>
            <a:pPr eaLnBrk="1" hangingPunct="1"/>
            <a:r>
              <a:rPr lang="en-US" altLang="en-US" b="1" dirty="0">
                <a:solidFill>
                  <a:schemeClr val="bg1"/>
                </a:solidFill>
                <a:latin typeface="Calibri" panose="020F0502020204030204" pitchFamily="34" charset="0"/>
              </a:rPr>
              <a:t>www.osha.gov/youngworkers</a:t>
            </a:r>
          </a:p>
        </p:txBody>
      </p:sp>
      <p:sp>
        <p:nvSpPr>
          <p:cNvPr id="17" name="Rectangle 16"/>
          <p:cNvSpPr/>
          <p:nvPr/>
        </p:nvSpPr>
        <p:spPr>
          <a:xfrm>
            <a:off x="5943600" y="4800600"/>
            <a:ext cx="3505200" cy="369332"/>
          </a:xfrm>
          <a:prstGeom prst="rect">
            <a:avLst/>
          </a:prstGeom>
        </p:spPr>
        <p:txBody>
          <a:bodyPr wrap="square">
            <a:spAutoFit/>
          </a:bodyPr>
          <a:lstStyle/>
          <a:p>
            <a:pPr eaLnBrk="1" hangingPunct="1"/>
            <a:r>
              <a:rPr lang="en-US" altLang="en-US" b="1" dirty="0">
                <a:solidFill>
                  <a:schemeClr val="bg1"/>
                </a:solidFill>
                <a:latin typeface="Calibri" panose="020F0502020204030204" pitchFamily="34" charset="0"/>
              </a:rPr>
              <a:t>#MySafeSummerJob</a:t>
            </a:r>
          </a:p>
        </p:txBody>
      </p:sp>
      <p:grpSp>
        <p:nvGrpSpPr>
          <p:cNvPr id="24" name="Group 20" descr="YouTube logo"/>
          <p:cNvGrpSpPr>
            <a:grpSpLocks/>
          </p:cNvGrpSpPr>
          <p:nvPr/>
        </p:nvGrpSpPr>
        <p:grpSpPr bwMode="auto">
          <a:xfrm rot="5400000">
            <a:off x="609064" y="5739371"/>
            <a:ext cx="871537" cy="649632"/>
            <a:chOff x="112643573" y="102743483"/>
            <a:chExt cx="359738" cy="221878"/>
          </a:xfrm>
        </p:grpSpPr>
        <p:sp>
          <p:nvSpPr>
            <p:cNvPr id="25" name="AutoShape 21"/>
            <p:cNvSpPr>
              <a:spLocks noChangeArrowheads="1"/>
            </p:cNvSpPr>
            <p:nvPr/>
          </p:nvSpPr>
          <p:spPr bwMode="auto">
            <a:xfrm>
              <a:off x="112669410" y="102743483"/>
              <a:ext cx="333901" cy="195734"/>
            </a:xfrm>
            <a:prstGeom prst="triangle">
              <a:avLst>
                <a:gd name="adj" fmla="val 50000"/>
              </a:avLst>
            </a:prstGeom>
            <a:solidFill>
              <a:srgbClr val="FFE18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6" name="AutoShape 22"/>
            <p:cNvSpPr>
              <a:spLocks noChangeArrowheads="1"/>
            </p:cNvSpPr>
            <p:nvPr/>
          </p:nvSpPr>
          <p:spPr bwMode="auto">
            <a:xfrm>
              <a:off x="112643573" y="102769626"/>
              <a:ext cx="333901" cy="195735"/>
            </a:xfrm>
            <a:prstGeom prst="triangle">
              <a:avLst>
                <a:gd name="adj" fmla="val 50000"/>
              </a:avLst>
            </a:prstGeom>
            <a:solidFill>
              <a:srgbClr val="FFC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grpSp>
      <p:sp>
        <p:nvSpPr>
          <p:cNvPr id="27" name="TextBox 3"/>
          <p:cNvSpPr txBox="1">
            <a:spLocks noChangeArrowheads="1"/>
          </p:cNvSpPr>
          <p:nvPr/>
        </p:nvSpPr>
        <p:spPr bwMode="auto">
          <a:xfrm>
            <a:off x="1293105" y="5744736"/>
            <a:ext cx="1600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500" b="1" dirty="0">
                <a:latin typeface="Calibri" panose="020F0502020204030204" pitchFamily="34" charset="0"/>
                <a:hlinkClick r:id="rId4"/>
              </a:rPr>
              <a:t>OSHA: Young Workers’ Rights (Spanish)</a:t>
            </a:r>
            <a:endParaRPr lang="en-US" altLang="en-US" sz="1500" b="1" dirty="0">
              <a:latin typeface="Calibri" panose="020F0502020204030204" pitchFamily="34" charset="0"/>
            </a:endParaRPr>
          </a:p>
        </p:txBody>
      </p:sp>
      <p:sp>
        <p:nvSpPr>
          <p:cNvPr id="28" name="TextBox 17"/>
          <p:cNvSpPr txBox="1">
            <a:spLocks noChangeArrowheads="1"/>
          </p:cNvSpPr>
          <p:nvPr/>
        </p:nvSpPr>
        <p:spPr bwMode="auto">
          <a:xfrm>
            <a:off x="2667000" y="5742782"/>
            <a:ext cx="1600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500" b="1" dirty="0">
                <a:latin typeface="Calibri" panose="020F0502020204030204" pitchFamily="34" charset="0"/>
                <a:hlinkClick r:id="rId5"/>
              </a:rPr>
              <a:t>OSHA: Young Workers’ Rights (English)</a:t>
            </a:r>
            <a:endParaRPr lang="en-US" altLang="en-US" sz="1500" b="1" dirty="0">
              <a:latin typeface="Calibri" panose="020F0502020204030204" pitchFamily="34" charset="0"/>
            </a:endParaRPr>
          </a:p>
        </p:txBody>
      </p:sp>
      <p:grpSp>
        <p:nvGrpSpPr>
          <p:cNvPr id="29" name="Group 3" descr="YouTube logo"/>
          <p:cNvGrpSpPr>
            <a:grpSpLocks/>
          </p:cNvGrpSpPr>
          <p:nvPr/>
        </p:nvGrpSpPr>
        <p:grpSpPr bwMode="auto">
          <a:xfrm>
            <a:off x="457200" y="5853844"/>
            <a:ext cx="419100" cy="428625"/>
            <a:chOff x="7258050" y="4038600"/>
            <a:chExt cx="419100" cy="427038"/>
          </a:xfrm>
        </p:grpSpPr>
        <p:sp>
          <p:nvSpPr>
            <p:cNvPr id="30" name="Rounded Rectangle 29"/>
            <p:cNvSpPr/>
            <p:nvPr/>
          </p:nvSpPr>
          <p:spPr bwMode="auto">
            <a:xfrm>
              <a:off x="7258050" y="4038600"/>
              <a:ext cx="419100" cy="4191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31" name="il_fi" descr="YouTube logo"/>
            <p:cNvPicPr>
              <a:picLocks noChangeAspect="1" noChangeArrowheads="1"/>
            </p:cNvPicPr>
            <p:nvPr/>
          </p:nvPicPr>
          <p:blipFill>
            <a:blip r:embed="rId6" r:link="rId7"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258050" y="4038600"/>
              <a:ext cx="419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8" name="Title 1"/>
          <p:cNvSpPr>
            <a:spLocks noGrp="1"/>
          </p:cNvSpPr>
          <p:nvPr>
            <p:ph type="title"/>
          </p:nvPr>
        </p:nvSpPr>
        <p:spPr>
          <a:xfrm>
            <a:off x="381000" y="304800"/>
            <a:ext cx="6640415" cy="868362"/>
          </a:xfrm>
        </p:spPr>
        <p:txBody>
          <a:bodyPr/>
          <a:lstStyle/>
          <a:p>
            <a:pPr eaLnBrk="1" hangingPunct="1"/>
            <a:r>
              <a:rPr lang="en-US" altLang="en-US" dirty="0">
                <a:solidFill>
                  <a:schemeClr val="bg1"/>
                </a:solidFill>
                <a:latin typeface="Calibri" pitchFamily="34" charset="0"/>
              </a:rPr>
              <a:t>Protecting Young Workers</a:t>
            </a:r>
          </a:p>
        </p:txBody>
      </p:sp>
    </p:spTree>
    <p:extLst>
      <p:ext uri="{BB962C8B-B14F-4D97-AF65-F5344CB8AC3E}">
        <p14:creationId xmlns:p14="http://schemas.microsoft.com/office/powerpoint/2010/main" val="4110787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dirty="0">
                <a:solidFill>
                  <a:schemeClr val="bg1"/>
                </a:solidFill>
                <a:latin typeface="Calibri" pitchFamily="34" charset="0"/>
              </a:rPr>
              <a:t>OSHA Rulemaking</a:t>
            </a:r>
          </a:p>
        </p:txBody>
      </p:sp>
      <p:sp>
        <p:nvSpPr>
          <p:cNvPr id="3" name="Content Placeholder 2"/>
          <p:cNvSpPr>
            <a:spLocks noGrp="1"/>
          </p:cNvSpPr>
          <p:nvPr>
            <p:ph idx="1"/>
          </p:nvPr>
        </p:nvSpPr>
        <p:spPr bwMode="auto">
          <a:xfrm>
            <a:off x="6629400" y="2321502"/>
            <a:ext cx="2514600" cy="2707698"/>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spcBef>
                <a:spcPct val="0"/>
              </a:spcBef>
              <a:spcAft>
                <a:spcPts val="2400"/>
              </a:spcAft>
              <a:buClr>
                <a:srgbClr val="0070C0"/>
              </a:buClr>
              <a:buSzPct val="115000"/>
              <a:buNone/>
            </a:pPr>
            <a:r>
              <a:rPr lang="en-US" altLang="en-US" sz="2400" dirty="0">
                <a:latin typeface="Calibri" pitchFamily="34" charset="0"/>
              </a:rPr>
              <a:t>See the Regulatory Agenda for the status of OSHA’s rulemaking (www.reginfo.gov)</a:t>
            </a:r>
          </a:p>
        </p:txBody>
      </p:sp>
      <p:sp>
        <p:nvSpPr>
          <p:cNvPr id="4" name="Rectangle 3"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www.reginfo.gov</a:t>
            </a:r>
          </a:p>
        </p:txBody>
      </p:sp>
      <p:pic>
        <p:nvPicPr>
          <p:cNvPr id="7" name="Picture 6">
            <a:extLst>
              <a:ext uri="{FF2B5EF4-FFF2-40B4-BE49-F238E27FC236}">
                <a16:creationId xmlns:a16="http://schemas.microsoft.com/office/drawing/2014/main" id="{175E9D8D-4127-6330-07A9-EA06B92B44E9}"/>
              </a:ext>
            </a:extLst>
          </p:cNvPr>
          <p:cNvPicPr>
            <a:picLocks noChangeAspect="1"/>
          </p:cNvPicPr>
          <p:nvPr/>
        </p:nvPicPr>
        <p:blipFill>
          <a:blip r:embed="rId3"/>
          <a:stretch>
            <a:fillRect/>
          </a:stretch>
        </p:blipFill>
        <p:spPr>
          <a:xfrm>
            <a:off x="96035" y="1816779"/>
            <a:ext cx="6437330" cy="3822021"/>
          </a:xfrm>
          <a:prstGeom prst="rect">
            <a:avLst/>
          </a:prstGeom>
        </p:spPr>
      </p:pic>
    </p:spTree>
    <p:extLst>
      <p:ext uri="{BB962C8B-B14F-4D97-AF65-F5344CB8AC3E}">
        <p14:creationId xmlns:p14="http://schemas.microsoft.com/office/powerpoint/2010/main" val="234635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5791200" cy="1447800"/>
          </a:xfrm>
        </p:spPr>
        <p:txBody>
          <a:bodyPr/>
          <a:lstStyle/>
          <a:p>
            <a:r>
              <a:rPr lang="en-US" altLang="en-US" sz="3600" dirty="0">
                <a:solidFill>
                  <a:schemeClr val="bg1"/>
                </a:solidFill>
                <a:latin typeface="Calibri" pitchFamily="34" charset="0"/>
              </a:rPr>
              <a:t>Final Rule Stage: </a:t>
            </a:r>
            <a:br>
              <a:rPr lang="en-US" altLang="en-US" sz="3600" dirty="0">
                <a:solidFill>
                  <a:schemeClr val="bg1"/>
                </a:solidFill>
                <a:latin typeface="Calibri" pitchFamily="34" charset="0"/>
              </a:rPr>
            </a:br>
            <a:r>
              <a:rPr lang="en-US" altLang="en-US" sz="3600" dirty="0">
                <a:solidFill>
                  <a:schemeClr val="bg1"/>
                </a:solidFill>
                <a:latin typeface="Calibri" pitchFamily="34" charset="0"/>
              </a:rPr>
              <a:t>Hazard Communication Standard</a:t>
            </a:r>
            <a:endParaRPr lang="en-US" sz="3600" dirty="0">
              <a:solidFill>
                <a:schemeClr val="bg1"/>
              </a:solidFill>
            </a:endParaRPr>
          </a:p>
        </p:txBody>
      </p:sp>
      <p:sp>
        <p:nvSpPr>
          <p:cNvPr id="3" name="Content Placeholder 2"/>
          <p:cNvSpPr>
            <a:spLocks noGrp="1"/>
          </p:cNvSpPr>
          <p:nvPr>
            <p:ph idx="1"/>
          </p:nvPr>
        </p:nvSpPr>
        <p:spPr/>
        <p:txBody>
          <a:bodyPr/>
          <a:lstStyle/>
          <a:p>
            <a:r>
              <a:rPr lang="en-US" sz="2800" dirty="0"/>
              <a:t>This rulemaking will:</a:t>
            </a:r>
          </a:p>
          <a:p>
            <a:pPr lvl="1"/>
            <a:r>
              <a:rPr lang="en-US" sz="2400" dirty="0"/>
              <a:t>Harmonize the HCS to the latest edition of the Globally Harmonized System of Classification and Labeling of Chemicals (GHS), and</a:t>
            </a:r>
          </a:p>
          <a:p>
            <a:pPr lvl="1"/>
            <a:r>
              <a:rPr lang="en-US" sz="2400" dirty="0"/>
              <a:t>Codify enforcement policies OSHA has issued since the 2012 standard.</a:t>
            </a:r>
          </a:p>
          <a:p>
            <a:pPr marL="457200" lvl="1" indent="0">
              <a:buNone/>
            </a:pPr>
            <a:endParaRPr lang="en-US" sz="2400" dirty="0"/>
          </a:p>
          <a:p>
            <a:pPr marL="0" indent="0">
              <a:buNone/>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28600"/>
            <a:ext cx="2565400" cy="1823598"/>
          </a:xfrm>
          <a:prstGeom prst="rect">
            <a:avLst/>
          </a:prstGeom>
        </p:spPr>
      </p:pic>
    </p:spTree>
    <p:extLst>
      <p:ext uri="{BB962C8B-B14F-4D97-AF65-F5344CB8AC3E}">
        <p14:creationId xmlns:p14="http://schemas.microsoft.com/office/powerpoint/2010/main" val="339362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543800" cy="1143000"/>
          </a:xfrm>
        </p:spPr>
        <p:txBody>
          <a:bodyPr/>
          <a:lstStyle/>
          <a:p>
            <a:r>
              <a:rPr lang="en-US" altLang="en-US" sz="3600" dirty="0">
                <a:solidFill>
                  <a:schemeClr val="bg1"/>
                </a:solidFill>
                <a:latin typeface="Calibri" panose="020F0502020204030204" pitchFamily="34" charset="0"/>
                <a:cs typeface="Calibri" panose="020F0502020204030204" pitchFamily="34" charset="0"/>
              </a:rPr>
              <a:t>Final Rule Stage: </a:t>
            </a:r>
            <a:br>
              <a:rPr lang="en-US" altLang="en-US" sz="3600" dirty="0">
                <a:solidFill>
                  <a:schemeClr val="bg1"/>
                </a:solidFill>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Workplace Injury/Illness Tracking</a:t>
            </a:r>
            <a:br>
              <a:rPr lang="en-US" sz="3600" dirty="0">
                <a:latin typeface="Calibri" panose="020F0502020204030204" pitchFamily="34" charset="0"/>
                <a:cs typeface="Calibri" panose="020F0502020204030204" pitchFamily="34" charset="0"/>
              </a:rPr>
            </a:br>
            <a:endParaRPr lang="en-US" sz="3600"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2514600"/>
            <a:ext cx="8610600" cy="4191000"/>
          </a:xfrm>
        </p:spPr>
        <p:txBody>
          <a:bodyPr/>
          <a:lstStyle/>
          <a:p>
            <a:r>
              <a:rPr lang="en-US" sz="2800" dirty="0"/>
              <a:t>OSHA restored the requirement to electronically submit to OSHA information from the OSHA Form 300 and OSHA Form 301. </a:t>
            </a:r>
          </a:p>
          <a:p>
            <a:pPr marL="0" indent="0">
              <a:buNone/>
            </a:pPr>
            <a:endParaRPr lang="en-US" sz="2800" dirty="0"/>
          </a:p>
          <a:p>
            <a:r>
              <a:rPr lang="en-US" sz="2800" b="1" dirty="0"/>
              <a:t>Final Rule issued July 2023 and becomes effective </a:t>
            </a:r>
            <a:r>
              <a:rPr lang="en-US" sz="2800" dirty="0"/>
              <a:t>January 1, 2024.</a:t>
            </a:r>
          </a:p>
        </p:txBody>
      </p:sp>
    </p:spTree>
    <p:extLst>
      <p:ext uri="{BB962C8B-B14F-4D97-AF65-F5344CB8AC3E}">
        <p14:creationId xmlns:p14="http://schemas.microsoft.com/office/powerpoint/2010/main" val="3000168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945"/>
            <a:ext cx="6477000" cy="1143000"/>
          </a:xfrm>
        </p:spPr>
        <p:txBody>
          <a:bodyPr/>
          <a:lstStyle/>
          <a:p>
            <a:r>
              <a:rPr lang="en-US" altLang="en-US" dirty="0">
                <a:solidFill>
                  <a:schemeClr val="bg1"/>
                </a:solidFill>
                <a:latin typeface="Calibri" pitchFamily="34" charset="0"/>
              </a:rPr>
              <a:t>OSHA: Proposed Rule Stage</a:t>
            </a:r>
            <a:endParaRPr lang="en-US" dirty="0">
              <a:solidFill>
                <a:schemeClr val="bg1"/>
              </a:solidFill>
            </a:endParaRPr>
          </a:p>
        </p:txBody>
      </p:sp>
      <p:sp>
        <p:nvSpPr>
          <p:cNvPr id="3" name="Content Placeholder 2"/>
          <p:cNvSpPr>
            <a:spLocks noGrp="1"/>
          </p:cNvSpPr>
          <p:nvPr>
            <p:ph idx="1"/>
          </p:nvPr>
        </p:nvSpPr>
        <p:spPr>
          <a:xfrm>
            <a:off x="228600" y="2133600"/>
            <a:ext cx="8763000" cy="4572000"/>
          </a:xfrm>
        </p:spPr>
        <p:txBody>
          <a:bodyPr numCol="2"/>
          <a:lstStyle/>
          <a:p>
            <a:r>
              <a:rPr lang="en-US" sz="2100" dirty="0"/>
              <a:t>Infectious Diseases</a:t>
            </a:r>
          </a:p>
          <a:p>
            <a:r>
              <a:rPr lang="en-US" sz="2100" dirty="0"/>
              <a:t>Cranes and Derricks in Construction Amendments</a:t>
            </a:r>
          </a:p>
          <a:p>
            <a:r>
              <a:rPr lang="en-US" sz="2100" dirty="0"/>
              <a:t>Communication Towers</a:t>
            </a:r>
          </a:p>
          <a:p>
            <a:r>
              <a:rPr lang="en-US" sz="2100" dirty="0"/>
              <a:t>Emergency Response</a:t>
            </a:r>
          </a:p>
          <a:p>
            <a:r>
              <a:rPr lang="en-US" sz="2100" dirty="0"/>
              <a:t>Tree Care</a:t>
            </a:r>
          </a:p>
          <a:p>
            <a:r>
              <a:rPr lang="en-US" sz="2100" dirty="0"/>
              <a:t>Welding in Construction Confined Spaces</a:t>
            </a:r>
          </a:p>
          <a:p>
            <a:r>
              <a:rPr lang="en-US" sz="2100" dirty="0"/>
              <a:t>PPE in Construction</a:t>
            </a:r>
          </a:p>
          <a:p>
            <a:r>
              <a:rPr lang="en-US" sz="2100" dirty="0"/>
              <a:t>Powered Industrial Truck Design Standard Update</a:t>
            </a:r>
          </a:p>
          <a:p>
            <a:r>
              <a:rPr lang="en-US" sz="2100" dirty="0"/>
              <a:t>Walking Working Surfaces</a:t>
            </a:r>
          </a:p>
          <a:p>
            <a:r>
              <a:rPr lang="en-US" sz="2100" dirty="0"/>
              <a:t>Silica- Medical Surveillance Provisions Revisions</a:t>
            </a:r>
          </a:p>
          <a:p>
            <a:r>
              <a:rPr lang="en-US" sz="2100" dirty="0"/>
              <a:t>Worker Walkaround Representative Designation Process</a:t>
            </a:r>
          </a:p>
        </p:txBody>
      </p:sp>
    </p:spTree>
    <p:extLst>
      <p:ext uri="{BB962C8B-B14F-4D97-AF65-F5344CB8AC3E}">
        <p14:creationId xmlns:p14="http://schemas.microsoft.com/office/powerpoint/2010/main" val="1621194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Rule Stage: Infectious Diseases</a:t>
            </a:r>
          </a:p>
        </p:txBody>
      </p:sp>
      <p:sp>
        <p:nvSpPr>
          <p:cNvPr id="3" name="Content Placeholder 2"/>
          <p:cNvSpPr>
            <a:spLocks noGrp="1"/>
          </p:cNvSpPr>
          <p:nvPr>
            <p:ph idx="1"/>
          </p:nvPr>
        </p:nvSpPr>
        <p:spPr/>
        <p:txBody>
          <a:bodyPr/>
          <a:lstStyle/>
          <a:p>
            <a:r>
              <a:rPr lang="en-US" sz="2400" dirty="0"/>
              <a:t>Employees in health care and other high-risk environments face long-standing infectious disease hazards </a:t>
            </a:r>
          </a:p>
          <a:p>
            <a:r>
              <a:rPr lang="en-US" sz="2400" dirty="0"/>
              <a:t>OSHA is examining regulatory alternatives for control measures to protect employees from infectious disease exposures to pathogens that can cause significant disease.</a:t>
            </a:r>
          </a:p>
          <a:p>
            <a:r>
              <a:rPr lang="en-US" sz="2400" b="1" dirty="0"/>
              <a:t>Proposed Rule expected </a:t>
            </a:r>
            <a:r>
              <a:rPr lang="en-US" sz="2400" dirty="0"/>
              <a:t>in March 2024.</a:t>
            </a:r>
          </a:p>
          <a:p>
            <a:endParaRPr lang="en-US" sz="2400" dirty="0"/>
          </a:p>
        </p:txBody>
      </p:sp>
    </p:spTree>
    <p:extLst>
      <p:ext uri="{BB962C8B-B14F-4D97-AF65-F5344CB8AC3E}">
        <p14:creationId xmlns:p14="http://schemas.microsoft.com/office/powerpoint/2010/main" val="2054572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1143000"/>
          </a:xfrm>
        </p:spPr>
        <p:txBody>
          <a:bodyPr/>
          <a:lstStyle/>
          <a:p>
            <a:r>
              <a:rPr lang="en-US" altLang="en-US" sz="3600" dirty="0">
                <a:solidFill>
                  <a:schemeClr val="bg1"/>
                </a:solidFill>
                <a:latin typeface="Calibri" pitchFamily="34" charset="0"/>
              </a:rPr>
              <a:t>Proposed Rule Stage:  Cranes and Derricks in Construction</a:t>
            </a:r>
            <a:endParaRPr lang="en-US" sz="3600" dirty="0">
              <a:solidFill>
                <a:schemeClr val="bg1"/>
              </a:solidFill>
            </a:endParaRPr>
          </a:p>
        </p:txBody>
      </p:sp>
      <p:sp>
        <p:nvSpPr>
          <p:cNvPr id="3" name="Content Placeholder 2"/>
          <p:cNvSpPr>
            <a:spLocks noGrp="1"/>
          </p:cNvSpPr>
          <p:nvPr>
            <p:ph idx="1"/>
          </p:nvPr>
        </p:nvSpPr>
        <p:spPr>
          <a:xfrm>
            <a:off x="381000" y="3292794"/>
            <a:ext cx="8229600" cy="2743200"/>
          </a:xfrm>
        </p:spPr>
        <p:txBody>
          <a:bodyPr/>
          <a:lstStyle/>
          <a:p>
            <a:r>
              <a:rPr lang="en-US" sz="2700" dirty="0"/>
              <a:t>OSHA is proposing various corrections and amendments to the cranes and derricks standards issued in 2010.  </a:t>
            </a:r>
          </a:p>
          <a:p>
            <a:r>
              <a:rPr lang="en-US" sz="2700" b="1" dirty="0"/>
              <a:t>Proposed Rule expected </a:t>
            </a:r>
            <a:r>
              <a:rPr lang="en-US" sz="2700" dirty="0"/>
              <a:t>in March 2024.</a:t>
            </a:r>
          </a:p>
          <a:p>
            <a:pPr marL="0" indent="0">
              <a:buNone/>
            </a:pP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7777" y="1752600"/>
            <a:ext cx="6936046" cy="1102750"/>
          </a:xfrm>
          <a:prstGeom prst="rect">
            <a:avLst/>
          </a:prstGeom>
        </p:spPr>
      </p:pic>
    </p:spTree>
    <p:extLst>
      <p:ext uri="{BB962C8B-B14F-4D97-AF65-F5344CB8AC3E}">
        <p14:creationId xmlns:p14="http://schemas.microsoft.com/office/powerpoint/2010/main" val="17616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1"/>
                </a:solidFill>
                <a:latin typeface="Calibri" pitchFamily="34" charset="0"/>
              </a:rPr>
              <a:t>Proposed Rule Stage: </a:t>
            </a:r>
            <a:br>
              <a:rPr lang="en-US" altLang="en-US" dirty="0">
                <a:solidFill>
                  <a:schemeClr val="bg1"/>
                </a:solidFill>
                <a:latin typeface="Calibri" pitchFamily="34" charset="0"/>
              </a:rPr>
            </a:br>
            <a:r>
              <a:rPr lang="en-US" altLang="en-US" dirty="0">
                <a:solidFill>
                  <a:schemeClr val="bg1"/>
                </a:solidFill>
                <a:latin typeface="Calibri" pitchFamily="34" charset="0"/>
              </a:rPr>
              <a:t>Emergency Response</a:t>
            </a:r>
            <a:endParaRPr lang="en-US" dirty="0">
              <a:solidFill>
                <a:schemeClr val="bg1"/>
              </a:solidFill>
            </a:endParaRPr>
          </a:p>
        </p:txBody>
      </p:sp>
      <p:sp>
        <p:nvSpPr>
          <p:cNvPr id="3" name="Content Placeholder 2"/>
          <p:cNvSpPr>
            <a:spLocks noGrp="1"/>
          </p:cNvSpPr>
          <p:nvPr>
            <p:ph idx="1"/>
          </p:nvPr>
        </p:nvSpPr>
        <p:spPr>
          <a:xfrm>
            <a:off x="304800" y="2286000"/>
            <a:ext cx="8229600" cy="3763963"/>
          </a:xfrm>
        </p:spPr>
        <p:txBody>
          <a:bodyPr/>
          <a:lstStyle/>
          <a:p>
            <a:r>
              <a:rPr lang="en-US" sz="2200" dirty="0"/>
              <a:t>OSHA is considering updating its standards that address emergency preparedness and response. </a:t>
            </a:r>
          </a:p>
          <a:p>
            <a:r>
              <a:rPr lang="en-US" sz="2200" dirty="0"/>
              <a:t>Existing OSHA standards </a:t>
            </a:r>
            <a:r>
              <a:rPr lang="en-US" sz="2200" i="1" dirty="0"/>
              <a:t>do not:</a:t>
            </a:r>
          </a:p>
          <a:p>
            <a:pPr lvl="1"/>
            <a:r>
              <a:rPr lang="en-US" sz="2200" dirty="0"/>
              <a:t>Address the full range of hazards or concerns facing emergency responders, </a:t>
            </a:r>
          </a:p>
          <a:p>
            <a:pPr lvl="1"/>
            <a:r>
              <a:rPr lang="en-US" sz="2200" dirty="0"/>
              <a:t>Reflect major developments in safety and health practices that have been incorporated into industry consensus standards. </a:t>
            </a:r>
          </a:p>
          <a:p>
            <a:pPr lvl="1"/>
            <a:r>
              <a:rPr lang="en-US" sz="2200" dirty="0"/>
              <a:t>Reflect major changes in performance specifications for protective clothing and equipment. </a:t>
            </a:r>
          </a:p>
          <a:p>
            <a:r>
              <a:rPr lang="en-US" sz="2200" b="1" dirty="0"/>
              <a:t>Proposed Rule expected </a:t>
            </a:r>
            <a:r>
              <a:rPr lang="en-US" sz="2200" dirty="0"/>
              <a:t>in November 2023.</a:t>
            </a:r>
          </a:p>
          <a:p>
            <a:pPr marL="0" indent="0">
              <a:buNone/>
            </a:pPr>
            <a:endParaRPr lang="en-US" dirty="0"/>
          </a:p>
        </p:txBody>
      </p:sp>
      <p:pic>
        <p:nvPicPr>
          <p:cNvPr id="4" name="Picture 3"/>
          <p:cNvPicPr/>
          <p:nvPr/>
        </p:nvPicPr>
        <p:blipFill rotWithShape="1">
          <a:blip r:embed="rId3" cstate="print">
            <a:extLst>
              <a:ext uri="{28A0092B-C50C-407E-A947-70E740481C1C}">
                <a14:useLocalDpi xmlns:a14="http://schemas.microsoft.com/office/drawing/2010/main"/>
              </a:ext>
            </a:extLst>
          </a:blip>
          <a:srcRect l="12866"/>
          <a:stretch/>
        </p:blipFill>
        <p:spPr bwMode="auto">
          <a:xfrm>
            <a:off x="7239000" y="152400"/>
            <a:ext cx="1776730" cy="182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577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858000" cy="1143000"/>
          </a:xfrm>
        </p:spPr>
        <p:txBody>
          <a:bodyPr/>
          <a:lstStyle/>
          <a:p>
            <a:r>
              <a:rPr lang="en-US" altLang="en-US" dirty="0">
                <a:solidFill>
                  <a:schemeClr val="bg1"/>
                </a:solidFill>
                <a:latin typeface="Calibri" pitchFamily="34" charset="0"/>
              </a:rPr>
              <a:t>Proposed Rule Stage: </a:t>
            </a:r>
            <a:br>
              <a:rPr lang="en-US" altLang="en-US" dirty="0">
                <a:solidFill>
                  <a:schemeClr val="bg1"/>
                </a:solidFill>
                <a:latin typeface="Calibri" pitchFamily="34" charset="0"/>
              </a:rPr>
            </a:br>
            <a:r>
              <a:rPr lang="en-US" altLang="en-US" dirty="0">
                <a:solidFill>
                  <a:schemeClr val="bg1"/>
                </a:solidFill>
                <a:latin typeface="Calibri" pitchFamily="34" charset="0"/>
              </a:rPr>
              <a:t>Tree Care Standard</a:t>
            </a:r>
            <a:endParaRPr lang="en-US" dirty="0">
              <a:solidFill>
                <a:schemeClr val="bg1"/>
              </a:solidFill>
            </a:endParaRPr>
          </a:p>
        </p:txBody>
      </p:sp>
      <p:sp>
        <p:nvSpPr>
          <p:cNvPr id="3" name="Content Placeholder 2"/>
          <p:cNvSpPr>
            <a:spLocks noGrp="1"/>
          </p:cNvSpPr>
          <p:nvPr>
            <p:ph idx="1"/>
          </p:nvPr>
        </p:nvSpPr>
        <p:spPr>
          <a:xfrm>
            <a:off x="457200" y="2133600"/>
            <a:ext cx="8534400" cy="4343400"/>
          </a:xfrm>
        </p:spPr>
        <p:txBody>
          <a:bodyPr/>
          <a:lstStyle/>
          <a:p>
            <a:pPr>
              <a:buFont typeface="Wingdings" panose="05000000000000000000" pitchFamily="2" charset="2"/>
              <a:buChar char="§"/>
            </a:pPr>
            <a:r>
              <a:rPr lang="en-US" sz="2400" dirty="0"/>
              <a:t>There is no OSHA standard for tree care operations; the agency currently applies a patchwork of standards to address the serious hazards in this industry. </a:t>
            </a:r>
          </a:p>
          <a:p>
            <a:pPr>
              <a:buFont typeface="Wingdings" panose="05000000000000000000" pitchFamily="2" charset="2"/>
              <a:buChar char="§"/>
            </a:pPr>
            <a:r>
              <a:rPr lang="en-US" sz="2400" dirty="0"/>
              <a:t>The tree care industry previously petitioned the agency for rulemaking.</a:t>
            </a:r>
          </a:p>
          <a:p>
            <a:pPr>
              <a:buFont typeface="Wingdings" panose="05000000000000000000" pitchFamily="2" charset="2"/>
              <a:buChar char="§"/>
            </a:pPr>
            <a:r>
              <a:rPr lang="en-US" sz="2400" dirty="0"/>
              <a:t>OSHA issued an advanced notice of proposed rulemaking (ANPRM) in September 2008 and completed a Small Business Regulatory Enforcement Fairness Act (SBREFA) panel in May 2020.</a:t>
            </a:r>
          </a:p>
          <a:p>
            <a:pPr>
              <a:buFont typeface="Wingdings" panose="05000000000000000000" pitchFamily="2" charset="2"/>
              <a:buChar char="§"/>
            </a:pPr>
            <a:r>
              <a:rPr lang="en-US" sz="2400" b="1" dirty="0"/>
              <a:t>Proposed Rule expected </a:t>
            </a:r>
            <a:r>
              <a:rPr lang="en-US" sz="2400" dirty="0"/>
              <a:t>in December 2023.</a:t>
            </a:r>
          </a:p>
          <a:p>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41715" r="-1"/>
          <a:stretch/>
        </p:blipFill>
        <p:spPr>
          <a:xfrm>
            <a:off x="4953000" y="0"/>
            <a:ext cx="4239492" cy="1066800"/>
          </a:xfrm>
          <a:prstGeom prst="rect">
            <a:avLst/>
          </a:prstGeom>
        </p:spPr>
      </p:pic>
    </p:spTree>
    <p:extLst>
      <p:ext uri="{BB962C8B-B14F-4D97-AF65-F5344CB8AC3E}">
        <p14:creationId xmlns:p14="http://schemas.microsoft.com/office/powerpoint/2010/main" val="3081992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6400800" cy="1143000"/>
          </a:xfrm>
        </p:spPr>
        <p:txBody>
          <a:bodyPr/>
          <a:lstStyle/>
          <a:p>
            <a:r>
              <a:rPr lang="en-US" altLang="en-US" sz="3400" dirty="0">
                <a:solidFill>
                  <a:schemeClr val="bg1"/>
                </a:solidFill>
                <a:latin typeface="Calibri" pitchFamily="34" charset="0"/>
              </a:rPr>
              <a:t>Proposed Rule Stage: Welding in Construction Confined Spaces </a:t>
            </a:r>
            <a:endParaRPr lang="en-US" sz="3400" dirty="0"/>
          </a:p>
        </p:txBody>
      </p:sp>
      <p:sp>
        <p:nvSpPr>
          <p:cNvPr id="3" name="Content Placeholder 2"/>
          <p:cNvSpPr>
            <a:spLocks noGrp="1"/>
          </p:cNvSpPr>
          <p:nvPr>
            <p:ph idx="1"/>
          </p:nvPr>
        </p:nvSpPr>
        <p:spPr>
          <a:xfrm>
            <a:off x="457200" y="2209800"/>
            <a:ext cx="8229600" cy="3763963"/>
          </a:xfrm>
        </p:spPr>
        <p:txBody>
          <a:bodyPr/>
          <a:lstStyle/>
          <a:p>
            <a:endParaRPr lang="en-US" sz="2400" dirty="0"/>
          </a:p>
          <a:p>
            <a:r>
              <a:rPr lang="en-US" sz="2600" dirty="0"/>
              <a:t>OSHA is proposing to amend the Welding and Cutting Standard in construction to eliminate any perceived ambiguity about the definition of "confined space" that applies to welding activities in construction.</a:t>
            </a:r>
          </a:p>
          <a:p>
            <a:pPr marL="0" indent="0">
              <a:buNone/>
            </a:pPr>
            <a:endParaRPr lang="en-US" sz="2600" dirty="0"/>
          </a:p>
        </p:txBody>
      </p:sp>
      <p:pic>
        <p:nvPicPr>
          <p:cNvPr id="5" name="Picture 4"/>
          <p:cNvPicPr>
            <a:picLocks noChangeAspect="1"/>
          </p:cNvPicPr>
          <p:nvPr/>
        </p:nvPicPr>
        <p:blipFill>
          <a:blip r:embed="rId3"/>
          <a:stretch>
            <a:fillRect/>
          </a:stretch>
        </p:blipFill>
        <p:spPr>
          <a:xfrm>
            <a:off x="6512395" y="76200"/>
            <a:ext cx="2616857" cy="2305029"/>
          </a:xfrm>
          <a:prstGeom prst="rect">
            <a:avLst/>
          </a:prstGeom>
        </p:spPr>
      </p:pic>
    </p:spTree>
    <p:extLst>
      <p:ext uri="{BB962C8B-B14F-4D97-AF65-F5344CB8AC3E}">
        <p14:creationId xmlns:p14="http://schemas.microsoft.com/office/powerpoint/2010/main" val="137541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8002" y="381000"/>
            <a:ext cx="8595815" cy="576262"/>
          </a:xfrm>
        </p:spPr>
        <p:txBody>
          <a:bodyPr/>
          <a:lstStyle/>
          <a:p>
            <a:pPr eaLnBrk="1" hangingPunct="1"/>
            <a:r>
              <a:rPr lang="en-US" alt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OSHA is Organized</a:t>
            </a:r>
          </a:p>
        </p:txBody>
      </p:sp>
      <p:pic>
        <p:nvPicPr>
          <p:cNvPr id="6" name="Picture 2" descr="Map of United State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8600" y="2131812"/>
            <a:ext cx="6400800" cy="449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descr="Decorative figure"/>
          <p:cNvSpPr/>
          <p:nvPr/>
        </p:nvSpPr>
        <p:spPr>
          <a:xfrm>
            <a:off x="2133600" y="2438400"/>
            <a:ext cx="35814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81800" y="2131812"/>
            <a:ext cx="2193669" cy="2246769"/>
          </a:xfrm>
          <a:prstGeom prst="rect">
            <a:avLst/>
          </a:prstGeom>
          <a:noFill/>
        </p:spPr>
        <p:txBody>
          <a:bodyPr wrap="square" rtlCol="0">
            <a:spAutoFit/>
          </a:bodyPr>
          <a:lstStyle/>
          <a:p>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a:t>
            </a:r>
            <a:r>
              <a:rPr lang="en-US" sz="1400" dirty="0">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1:   Boston</a:t>
            </a:r>
          </a:p>
          <a:p>
            <a:r>
              <a:rPr lang="en-US" sz="1400" dirty="0">
                <a:solidFill>
                  <a:srgbClr val="CC99FF"/>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2:   New York</a:t>
            </a:r>
          </a:p>
          <a:p>
            <a:r>
              <a:rPr lang="en-US" sz="1400" dirty="0">
                <a:solidFill>
                  <a:srgbClr val="99CC00"/>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3:   Philadelphia</a:t>
            </a:r>
          </a:p>
          <a:p>
            <a:r>
              <a:rPr lang="en-US" sz="1400" dirty="0">
                <a:solidFill>
                  <a:srgbClr val="9999FF"/>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4:   Atlanta</a:t>
            </a:r>
          </a:p>
          <a:p>
            <a:r>
              <a:rPr lang="en-US" sz="1400" dirty="0">
                <a:solidFill>
                  <a:srgbClr val="FAE87A"/>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5:   Chicago</a:t>
            </a:r>
          </a:p>
          <a:p>
            <a:r>
              <a:rPr lang="en-US" sz="1400" dirty="0">
                <a:solidFill>
                  <a:srgbClr val="E9D0C5"/>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6:   Dallas</a:t>
            </a:r>
          </a:p>
          <a:p>
            <a:r>
              <a:rPr lang="en-US" sz="1400" dirty="0">
                <a:solidFill>
                  <a:srgbClr val="FBB6A3"/>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sym typeface="Wingdings" panose="05000000000000000000" pitchFamily="2" charset="2"/>
              </a:rPr>
              <a:t>R</a:t>
            </a:r>
            <a:r>
              <a:rPr lang="en-US" sz="1400" dirty="0">
                <a:latin typeface="Calibri" panose="020F0502020204030204" pitchFamily="34" charset="0"/>
                <a:cs typeface="Calibri" panose="020F0502020204030204" pitchFamily="34" charset="0"/>
              </a:rPr>
              <a:t>egion 7:   Kansas City</a:t>
            </a:r>
          </a:p>
          <a:p>
            <a:r>
              <a:rPr lang="en-US" sz="1400" dirty="0">
                <a:solidFill>
                  <a:srgbClr val="A9E1CC"/>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8:   Denver</a:t>
            </a:r>
          </a:p>
          <a:p>
            <a:r>
              <a:rPr lang="en-US" sz="1400" dirty="0">
                <a:solidFill>
                  <a:schemeClr val="accent3">
                    <a:lumMod val="85000"/>
                  </a:schemeClr>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9:   San Francisco</a:t>
            </a:r>
          </a:p>
          <a:p>
            <a:r>
              <a:rPr lang="en-US" sz="1400" dirty="0">
                <a:solidFill>
                  <a:srgbClr val="FFCC66"/>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a:latin typeface="Calibri" panose="020F0502020204030204" pitchFamily="34" charset="0"/>
                <a:cs typeface="Calibri" panose="020F0502020204030204" pitchFamily="34" charset="0"/>
              </a:rPr>
              <a:t>Region 10: Seattle</a:t>
            </a:r>
          </a:p>
        </p:txBody>
      </p:sp>
    </p:spTree>
    <p:extLst>
      <p:ext uri="{BB962C8B-B14F-4D97-AF65-F5344CB8AC3E}">
        <p14:creationId xmlns:p14="http://schemas.microsoft.com/office/powerpoint/2010/main" val="4279929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77000" cy="1143000"/>
          </a:xfrm>
        </p:spPr>
        <p:txBody>
          <a:bodyPr/>
          <a:lstStyle/>
          <a:p>
            <a:r>
              <a:rPr lang="en-US" altLang="en-US" dirty="0">
                <a:solidFill>
                  <a:schemeClr val="bg1"/>
                </a:solidFill>
                <a:latin typeface="Calibri" pitchFamily="34" charset="0"/>
              </a:rPr>
              <a:t>Proposed Rule Stage: </a:t>
            </a:r>
            <a:br>
              <a:rPr lang="en-US" altLang="en-US" dirty="0">
                <a:solidFill>
                  <a:schemeClr val="bg1"/>
                </a:solidFill>
                <a:latin typeface="Calibri" pitchFamily="34" charset="0"/>
              </a:rPr>
            </a:br>
            <a:r>
              <a:rPr lang="en-US" altLang="en-US" dirty="0">
                <a:solidFill>
                  <a:schemeClr val="bg1"/>
                </a:solidFill>
                <a:latin typeface="Calibri" pitchFamily="34" charset="0"/>
              </a:rPr>
              <a:t>PPE in Construction</a:t>
            </a:r>
            <a:endParaRPr lang="en-US" dirty="0">
              <a:solidFill>
                <a:schemeClr val="bg1"/>
              </a:solidFill>
            </a:endParaRPr>
          </a:p>
        </p:txBody>
      </p:sp>
      <p:sp>
        <p:nvSpPr>
          <p:cNvPr id="3" name="Content Placeholder 2"/>
          <p:cNvSpPr>
            <a:spLocks noGrp="1"/>
          </p:cNvSpPr>
          <p:nvPr>
            <p:ph idx="1"/>
          </p:nvPr>
        </p:nvSpPr>
        <p:spPr>
          <a:xfrm>
            <a:off x="304800" y="3048000"/>
            <a:ext cx="8077200" cy="3154363"/>
          </a:xfrm>
        </p:spPr>
        <p:txBody>
          <a:bodyPr/>
          <a:lstStyle/>
          <a:p>
            <a:r>
              <a:rPr lang="en-US" sz="2800" dirty="0"/>
              <a:t>OSHA is planning to clarify requirements for the fit of PPE in construction.</a:t>
            </a:r>
          </a:p>
          <a:p>
            <a:pPr marL="0" indent="0">
              <a:buNone/>
            </a:pPr>
            <a:endParaRPr lang="en-US" sz="2800" dirty="0"/>
          </a:p>
          <a:p>
            <a:pPr marL="0" indent="0">
              <a:buNone/>
            </a:pPr>
            <a:endParaRPr lang="en-US" sz="2800" dirty="0"/>
          </a:p>
          <a:p>
            <a:pPr marL="0" indent="0">
              <a:buNone/>
            </a:pPr>
            <a:endParaRPr lang="en-US" sz="2400" dirty="0"/>
          </a:p>
        </p:txBody>
      </p:sp>
      <p:pic>
        <p:nvPicPr>
          <p:cNvPr id="2050" name="Picture 2" descr="Plan. Provide. Train. Three simple steps to preventing fall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32796" y="0"/>
            <a:ext cx="411120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029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77000" cy="1143000"/>
          </a:xfrm>
        </p:spPr>
        <p:txBody>
          <a:bodyPr/>
          <a:lstStyle/>
          <a:p>
            <a:r>
              <a:rPr lang="en-US" altLang="en-US" sz="3600" dirty="0">
                <a:solidFill>
                  <a:schemeClr val="bg1"/>
                </a:solidFill>
                <a:latin typeface="Calibri" pitchFamily="34" charset="0"/>
              </a:rPr>
              <a:t>Proposed Rule Stage: </a:t>
            </a:r>
            <a:br>
              <a:rPr lang="en-US" altLang="en-US" sz="3600" dirty="0">
                <a:solidFill>
                  <a:schemeClr val="bg1"/>
                </a:solidFill>
                <a:latin typeface="Calibri" pitchFamily="34" charset="0"/>
              </a:rPr>
            </a:br>
            <a:r>
              <a:rPr lang="en-US" altLang="en-US" sz="3600" dirty="0">
                <a:solidFill>
                  <a:schemeClr val="bg1"/>
                </a:solidFill>
                <a:latin typeface="Calibri" pitchFamily="34" charset="0"/>
              </a:rPr>
              <a:t>Powered Industrial Trucks – Design and Construction</a:t>
            </a:r>
            <a:endParaRPr lang="en-US" sz="3600" dirty="0">
              <a:solidFill>
                <a:schemeClr val="bg1"/>
              </a:solidFill>
            </a:endParaRPr>
          </a:p>
        </p:txBody>
      </p:sp>
      <p:sp>
        <p:nvSpPr>
          <p:cNvPr id="3" name="Content Placeholder 2"/>
          <p:cNvSpPr>
            <a:spLocks noGrp="1"/>
          </p:cNvSpPr>
          <p:nvPr>
            <p:ph idx="1"/>
          </p:nvPr>
        </p:nvSpPr>
        <p:spPr>
          <a:xfrm>
            <a:off x="457200" y="2209800"/>
            <a:ext cx="8229600" cy="3886200"/>
          </a:xfrm>
        </p:spPr>
        <p:txBody>
          <a:bodyPr/>
          <a:lstStyle/>
          <a:p>
            <a:r>
              <a:rPr lang="en-US" sz="2400" dirty="0"/>
              <a:t>OSHA’s is proposing to update the reference in its powered industrial trucks standard (1910.178) to </a:t>
            </a:r>
            <a:r>
              <a:rPr lang="en-US" sz="2400" b="0" i="0" kern="1200" dirty="0">
                <a:solidFill>
                  <a:schemeClr val="tx1"/>
                </a:solidFill>
                <a:effectLst/>
                <a:latin typeface="+mn-lt"/>
                <a:ea typeface="ＭＳ Ｐゴシック" charset="0"/>
                <a:cs typeface="+mn-cs"/>
              </a:rPr>
              <a:t>incorporate by reference consensus standard provisions related to the design and construction of powered industrial trucks.</a:t>
            </a:r>
          </a:p>
          <a:p>
            <a:pPr marL="0" indent="0">
              <a:buNone/>
            </a:pPr>
            <a:endParaRPr lang="en-US" sz="2400" b="0" i="0" kern="1200" dirty="0">
              <a:solidFill>
                <a:schemeClr val="tx1"/>
              </a:solidFill>
              <a:effectLst/>
              <a:latin typeface="+mn-lt"/>
              <a:ea typeface="ＭＳ Ｐゴシック" charset="0"/>
              <a:cs typeface="+mn-cs"/>
            </a:endParaRPr>
          </a:p>
          <a:p>
            <a:pPr marL="0" indent="0">
              <a:buNone/>
            </a:pPr>
            <a:endParaRPr lang="en-US" sz="2400"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37240" y="0"/>
            <a:ext cx="2682960" cy="2057400"/>
          </a:xfrm>
          <a:prstGeom prst="rect">
            <a:avLst/>
          </a:prstGeom>
        </p:spPr>
      </p:pic>
    </p:spTree>
    <p:extLst>
      <p:ext uri="{BB962C8B-B14F-4D97-AF65-F5344CB8AC3E}">
        <p14:creationId xmlns:p14="http://schemas.microsoft.com/office/powerpoint/2010/main" val="2616841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77000" cy="1143000"/>
          </a:xfrm>
        </p:spPr>
        <p:txBody>
          <a:bodyPr/>
          <a:lstStyle/>
          <a:p>
            <a:r>
              <a:rPr lang="en-US" altLang="en-US" sz="3600" dirty="0">
                <a:solidFill>
                  <a:schemeClr val="bg1"/>
                </a:solidFill>
                <a:latin typeface="Calibri" pitchFamily="34" charset="0"/>
              </a:rPr>
              <a:t>Proposed Rule Stage: </a:t>
            </a:r>
            <a:br>
              <a:rPr lang="en-US" altLang="en-US" sz="3600" dirty="0">
                <a:solidFill>
                  <a:schemeClr val="bg1"/>
                </a:solidFill>
                <a:latin typeface="Calibri" pitchFamily="34" charset="0"/>
              </a:rPr>
            </a:br>
            <a:r>
              <a:rPr lang="en-US" altLang="en-US" sz="3600" dirty="0">
                <a:solidFill>
                  <a:schemeClr val="bg1"/>
                </a:solidFill>
                <a:latin typeface="Calibri" pitchFamily="34" charset="0"/>
              </a:rPr>
              <a:t>Walking-Working Surfaces</a:t>
            </a:r>
            <a:endParaRPr lang="en-US" sz="3600" dirty="0">
              <a:solidFill>
                <a:schemeClr val="bg1"/>
              </a:solidFill>
            </a:endParaRPr>
          </a:p>
        </p:txBody>
      </p:sp>
      <p:sp>
        <p:nvSpPr>
          <p:cNvPr id="3" name="Content Placeholder 2"/>
          <p:cNvSpPr>
            <a:spLocks noGrp="1"/>
          </p:cNvSpPr>
          <p:nvPr>
            <p:ph idx="1"/>
          </p:nvPr>
        </p:nvSpPr>
        <p:spPr>
          <a:xfrm>
            <a:off x="304800" y="2438400"/>
            <a:ext cx="8229600" cy="3763963"/>
          </a:xfrm>
        </p:spPr>
        <p:txBody>
          <a:bodyPr/>
          <a:lstStyle/>
          <a:p>
            <a:r>
              <a:rPr lang="en-US" sz="2500" dirty="0"/>
              <a:t>In response to feedback that some provisions of the 2016 final rule are unclear, OSHA plans to:</a:t>
            </a:r>
          </a:p>
          <a:p>
            <a:pPr lvl="1"/>
            <a:r>
              <a:rPr lang="en-US" sz="2300" dirty="0"/>
              <a:t>Correct a formatting error in Table D-2 (Stairway Handrail Requirements), and</a:t>
            </a:r>
          </a:p>
          <a:p>
            <a:pPr lvl="1"/>
            <a:r>
              <a:rPr lang="en-US" sz="2300" dirty="0"/>
              <a:t>Revise language on stair rail systems to make them clearer and reflect OSHA’s original intent.</a:t>
            </a:r>
          </a:p>
          <a:p>
            <a:pPr marL="457200" lvl="1" indent="0">
              <a:buNone/>
            </a:pPr>
            <a:endParaRPr lang="en-US" sz="2300" dirty="0"/>
          </a:p>
          <a:p>
            <a:pPr marL="0" indent="0">
              <a:buNone/>
            </a:pPr>
            <a:endParaRPr lang="en-US" sz="25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6792344" y="12560"/>
            <a:ext cx="2351656" cy="2425840"/>
          </a:xfrm>
          <a:prstGeom prst="rect">
            <a:avLst/>
          </a:prstGeom>
        </p:spPr>
      </p:pic>
    </p:spTree>
    <p:extLst>
      <p:ext uri="{BB962C8B-B14F-4D97-AF65-F5344CB8AC3E}">
        <p14:creationId xmlns:p14="http://schemas.microsoft.com/office/powerpoint/2010/main" val="1006504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1143000"/>
          </a:xfrm>
        </p:spPr>
        <p:txBody>
          <a:bodyPr/>
          <a:lstStyle/>
          <a:p>
            <a:r>
              <a:rPr lang="en-US" altLang="en-US" sz="3300" dirty="0">
                <a:solidFill>
                  <a:schemeClr val="bg1"/>
                </a:solidFill>
                <a:latin typeface="Calibri" panose="020F0502020204030204" pitchFamily="34" charset="0"/>
                <a:cs typeface="Calibri" panose="020F0502020204030204" pitchFamily="34" charset="0"/>
              </a:rPr>
              <a:t>Proposed Rule Stage: </a:t>
            </a:r>
            <a:br>
              <a:rPr lang="en-US" altLang="en-US" sz="3300" dirty="0">
                <a:solidFill>
                  <a:schemeClr val="bg1"/>
                </a:solidFill>
                <a:latin typeface="Calibri" panose="020F0502020204030204" pitchFamily="34" charset="0"/>
                <a:cs typeface="Calibri" panose="020F0502020204030204" pitchFamily="34" charset="0"/>
              </a:rPr>
            </a:br>
            <a:r>
              <a:rPr lang="en-US" altLang="en-US" sz="3300" dirty="0">
                <a:solidFill>
                  <a:schemeClr val="bg1"/>
                </a:solidFill>
                <a:latin typeface="Calibri" panose="020F0502020204030204" pitchFamily="34" charset="0"/>
                <a:cs typeface="Calibri" panose="020F0502020204030204" pitchFamily="34" charset="0"/>
              </a:rPr>
              <a:t>Silica - </a:t>
            </a:r>
            <a:r>
              <a:rPr lang="en-US" sz="3300" dirty="0">
                <a:latin typeface="Calibri" panose="020F0502020204030204" pitchFamily="34" charset="0"/>
                <a:cs typeface="Calibri" panose="020F0502020204030204" pitchFamily="34" charset="0"/>
              </a:rPr>
              <a:t>Medical Removal Protection </a:t>
            </a:r>
            <a:br>
              <a:rPr lang="en-US" sz="3300" dirty="0"/>
            </a:br>
            <a:r>
              <a:rPr lang="en-US" altLang="en-US" sz="3300" dirty="0">
                <a:solidFill>
                  <a:schemeClr val="bg1"/>
                </a:solidFill>
                <a:latin typeface="Calibri" pitchFamily="34" charset="0"/>
              </a:rPr>
              <a:t> </a:t>
            </a:r>
            <a:endParaRPr lang="en-US" sz="3300" dirty="0">
              <a:solidFill>
                <a:schemeClr val="bg1"/>
              </a:solidFill>
            </a:endParaRPr>
          </a:p>
        </p:txBody>
      </p:sp>
      <p:sp>
        <p:nvSpPr>
          <p:cNvPr id="3" name="Content Placeholder 2"/>
          <p:cNvSpPr>
            <a:spLocks noGrp="1"/>
          </p:cNvSpPr>
          <p:nvPr>
            <p:ph idx="1"/>
          </p:nvPr>
        </p:nvSpPr>
        <p:spPr>
          <a:xfrm>
            <a:off x="152400" y="2133600"/>
            <a:ext cx="8382000" cy="3941898"/>
          </a:xfrm>
        </p:spPr>
        <p:txBody>
          <a:bodyPr/>
          <a:lstStyle/>
          <a:p>
            <a:r>
              <a:rPr lang="en-US" sz="2400" dirty="0"/>
              <a:t>OSHA’s silica standards (construction and general industry/maritime) do not include a provision for medical removal protection. </a:t>
            </a:r>
          </a:p>
          <a:p>
            <a:r>
              <a:rPr lang="en-US" sz="2400" dirty="0"/>
              <a:t>Industry and labor organizations petitioned for review of the rule</a:t>
            </a:r>
          </a:p>
          <a:p>
            <a:r>
              <a:rPr lang="en-US" sz="2400" dirty="0"/>
              <a:t>A federal court concluded OSHA did not adequately explain its decision to omit medical removal protections from the rule and sent it back to OSHA for consideration.</a:t>
            </a:r>
          </a:p>
          <a:p>
            <a:r>
              <a:rPr lang="en-US" sz="2400" b="1" dirty="0"/>
              <a:t>Proposed Rule expected </a:t>
            </a:r>
            <a:r>
              <a:rPr lang="en-US" sz="2400" dirty="0"/>
              <a:t>in January 2024.</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173578" y="38100"/>
            <a:ext cx="1970422" cy="2189358"/>
          </a:xfrm>
          <a:prstGeom prst="rect">
            <a:avLst/>
          </a:prstGeom>
        </p:spPr>
      </p:pic>
    </p:spTree>
    <p:extLst>
      <p:ext uri="{BB962C8B-B14F-4D97-AF65-F5344CB8AC3E}">
        <p14:creationId xmlns:p14="http://schemas.microsoft.com/office/powerpoint/2010/main" val="3376216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6477000" cy="1143000"/>
          </a:xfrm>
        </p:spPr>
        <p:txBody>
          <a:bodyPr/>
          <a:lstStyle/>
          <a:p>
            <a:r>
              <a:rPr lang="en-US" altLang="en-US" sz="3200" dirty="0">
                <a:solidFill>
                  <a:schemeClr val="bg1"/>
                </a:solidFill>
                <a:latin typeface="Calibri" panose="020F0502020204030204" pitchFamily="34" charset="0"/>
                <a:cs typeface="Calibri" panose="020F0502020204030204" pitchFamily="34" charset="0"/>
              </a:rPr>
              <a:t>Proposed Rule Stage: </a:t>
            </a:r>
            <a:r>
              <a:rPr lang="en-US" sz="3200" dirty="0">
                <a:latin typeface="Calibri" panose="020F0502020204030204" pitchFamily="34" charset="0"/>
                <a:cs typeface="Calibri" panose="020F0502020204030204" pitchFamily="34" charset="0"/>
              </a:rPr>
              <a:t>Worker Walkaround Representative Designation Process</a:t>
            </a:r>
            <a:endParaRPr lang="en-US" dirty="0">
              <a:solidFill>
                <a:schemeClr val="bg1"/>
              </a:solidFill>
            </a:endParaRPr>
          </a:p>
        </p:txBody>
      </p:sp>
      <p:sp>
        <p:nvSpPr>
          <p:cNvPr id="3" name="Content Placeholder 2"/>
          <p:cNvSpPr>
            <a:spLocks noGrp="1"/>
          </p:cNvSpPr>
          <p:nvPr>
            <p:ph idx="1"/>
          </p:nvPr>
        </p:nvSpPr>
        <p:spPr>
          <a:xfrm>
            <a:off x="304800" y="2438400"/>
            <a:ext cx="8229600" cy="4038600"/>
          </a:xfrm>
        </p:spPr>
        <p:txBody>
          <a:bodyPr/>
          <a:lstStyle/>
          <a:p>
            <a:r>
              <a:rPr lang="en-US" sz="2800" b="0" i="0" dirty="0">
                <a:solidFill>
                  <a:srgbClr val="2E2E2E"/>
                </a:solidFill>
                <a:effectLst/>
                <a:cs typeface="Calibri" panose="020F0502020204030204" pitchFamily="34" charset="0"/>
              </a:rPr>
              <a:t>Clarification of a worker’s and certified bargaining unit’s right to specify a </a:t>
            </a:r>
            <a:r>
              <a:rPr lang="en-US" sz="2800" b="1" i="0" dirty="0">
                <a:solidFill>
                  <a:srgbClr val="2E2E2E"/>
                </a:solidFill>
                <a:effectLst/>
                <a:cs typeface="Calibri" panose="020F0502020204030204" pitchFamily="34" charset="0"/>
              </a:rPr>
              <a:t>worker </a:t>
            </a:r>
            <a:r>
              <a:rPr lang="en-US" sz="2800" b="0" i="0" dirty="0">
                <a:solidFill>
                  <a:srgbClr val="2E2E2E"/>
                </a:solidFill>
                <a:effectLst/>
                <a:cs typeface="Calibri" panose="020F0502020204030204" pitchFamily="34" charset="0"/>
              </a:rPr>
              <a:t>or </a:t>
            </a:r>
            <a:r>
              <a:rPr lang="en-US" sz="2800" b="1" i="0" dirty="0">
                <a:solidFill>
                  <a:srgbClr val="2E2E2E"/>
                </a:solidFill>
                <a:effectLst/>
                <a:cs typeface="Calibri" panose="020F0502020204030204" pitchFamily="34" charset="0"/>
              </a:rPr>
              <a:t>union representative</a:t>
            </a:r>
            <a:r>
              <a:rPr lang="en-US" sz="2800" b="0" i="0" dirty="0">
                <a:solidFill>
                  <a:srgbClr val="2E2E2E"/>
                </a:solidFill>
                <a:effectLst/>
                <a:cs typeface="Calibri" panose="020F0502020204030204" pitchFamily="34" charset="0"/>
              </a:rPr>
              <a:t> to accompany an OSHA inspector regardless of whether the representative is an employee of the employer.</a:t>
            </a:r>
          </a:p>
          <a:p>
            <a:pPr marL="0" indent="0">
              <a:buNone/>
            </a:pPr>
            <a:endParaRPr lang="en-US" sz="2800" b="1" dirty="0"/>
          </a:p>
          <a:p>
            <a:pPr marL="0" indent="0">
              <a:buNone/>
            </a:pPr>
            <a:endParaRPr lang="en-US" sz="2800" dirty="0"/>
          </a:p>
        </p:txBody>
      </p:sp>
    </p:spTree>
    <p:extLst>
      <p:ext uri="{BB962C8B-B14F-4D97-AF65-F5344CB8AC3E}">
        <p14:creationId xmlns:p14="http://schemas.microsoft.com/office/powerpoint/2010/main" val="2101578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1"/>
                </a:solidFill>
                <a:latin typeface="Calibri" pitchFamily="34" charset="0"/>
              </a:rPr>
              <a:t>OSHA: Pre-Rule Stage</a:t>
            </a:r>
            <a:endParaRPr lang="en-US" dirty="0">
              <a:solidFill>
                <a:schemeClr val="bg1"/>
              </a:solidFill>
            </a:endParaRPr>
          </a:p>
        </p:txBody>
      </p:sp>
      <p:sp>
        <p:nvSpPr>
          <p:cNvPr id="3" name="Content Placeholder 2"/>
          <p:cNvSpPr>
            <a:spLocks noGrp="1"/>
          </p:cNvSpPr>
          <p:nvPr>
            <p:ph idx="1"/>
          </p:nvPr>
        </p:nvSpPr>
        <p:spPr>
          <a:xfrm>
            <a:off x="762000" y="2362200"/>
            <a:ext cx="8229600" cy="3763963"/>
          </a:xfrm>
        </p:spPr>
        <p:txBody>
          <a:bodyPr/>
          <a:lstStyle/>
          <a:p>
            <a:r>
              <a:rPr lang="en-US" sz="2600" dirty="0"/>
              <a:t>Process Safety Management and Prevention</a:t>
            </a:r>
          </a:p>
          <a:p>
            <a:r>
              <a:rPr lang="en-US" sz="2600" dirty="0"/>
              <a:t>Mechanical Power Presses</a:t>
            </a:r>
          </a:p>
          <a:p>
            <a:r>
              <a:rPr lang="en-US" sz="2600" dirty="0"/>
              <a:t>Workplace Violence in Health Care and Social Assistance</a:t>
            </a:r>
          </a:p>
          <a:p>
            <a:r>
              <a:rPr lang="en-US" sz="2600" dirty="0"/>
              <a:t>Blood Lead Level for Medical Removal</a:t>
            </a:r>
          </a:p>
          <a:p>
            <a:r>
              <a:rPr lang="en-US" sz="2600" dirty="0"/>
              <a:t>Heat Illness Prevention</a:t>
            </a:r>
          </a:p>
          <a:p>
            <a:pPr marL="0" indent="0">
              <a:buNone/>
            </a:pPr>
            <a:endParaRPr lang="en-US" dirty="0"/>
          </a:p>
        </p:txBody>
      </p:sp>
    </p:spTree>
    <p:extLst>
      <p:ext uri="{BB962C8B-B14F-4D97-AF65-F5344CB8AC3E}">
        <p14:creationId xmlns:p14="http://schemas.microsoft.com/office/powerpoint/2010/main" val="13045356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500" dirty="0"/>
              <a:t>OSHA issued a Request for Information (RFI) in 2013  that identified issues related to modernization of the Process Safety Management standard (29 CFR 1910.119) and related standards to meet the goal of preventing major chemical accidents.</a:t>
            </a:r>
          </a:p>
          <a:p>
            <a:endParaRPr lang="en-US" sz="2500" b="1" dirty="0"/>
          </a:p>
          <a:p>
            <a:r>
              <a:rPr lang="en-US" sz="2800" b="1" dirty="0"/>
              <a:t>OSHA plans to analyze comments </a:t>
            </a:r>
            <a:r>
              <a:rPr lang="en-US" sz="2800" dirty="0"/>
              <a:t>received through its March 2014 Request for Information (RFI) </a:t>
            </a:r>
            <a:r>
              <a:rPr lang="en-US" sz="2500" dirty="0"/>
              <a:t>in November 2023.</a:t>
            </a:r>
          </a:p>
          <a:p>
            <a:endParaRPr lang="en-US" sz="2400" dirty="0"/>
          </a:p>
        </p:txBody>
      </p:sp>
      <p:sp>
        <p:nvSpPr>
          <p:cNvPr id="4" name="Title 1"/>
          <p:cNvSpPr>
            <a:spLocks noGrp="1"/>
          </p:cNvSpPr>
          <p:nvPr>
            <p:ph type="title"/>
          </p:nvPr>
        </p:nvSpPr>
        <p:spPr>
          <a:xfrm>
            <a:off x="457200" y="381000"/>
            <a:ext cx="6477000" cy="1524000"/>
          </a:xfrm>
        </p:spPr>
        <p:txBody>
          <a:bodyPr/>
          <a:lstStyle/>
          <a:p>
            <a:r>
              <a:rPr lang="en-US" dirty="0">
                <a:latin typeface="Calibri" panose="020F0502020204030204" pitchFamily="34" charset="0"/>
                <a:cs typeface="Calibri" panose="020F0502020204030204" pitchFamily="34" charset="0"/>
              </a:rPr>
              <a:t>Pre-Rule Stage: Process Safety Management and Prevention</a:t>
            </a:r>
            <a:br>
              <a:rPr lang="en-US" dirty="0"/>
            </a:br>
            <a:endParaRPr lang="en-US" dirty="0">
              <a:solidFill>
                <a:schemeClr val="bg1"/>
              </a:solidFill>
            </a:endParaRPr>
          </a:p>
        </p:txBody>
      </p:sp>
    </p:spTree>
    <p:extLst>
      <p:ext uri="{BB962C8B-B14F-4D97-AF65-F5344CB8AC3E}">
        <p14:creationId xmlns:p14="http://schemas.microsoft.com/office/powerpoint/2010/main" val="1789271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477962"/>
          </a:xfrm>
        </p:spPr>
        <p:txBody>
          <a:bodyPr/>
          <a:lstStyle/>
          <a:p>
            <a:r>
              <a:rPr lang="en-US" altLang="en-US" dirty="0">
                <a:solidFill>
                  <a:schemeClr val="bg1"/>
                </a:solidFill>
                <a:latin typeface="Calibri" pitchFamily="34" charset="0"/>
              </a:rPr>
              <a:t>Pre-Rule Stage: </a:t>
            </a:r>
            <a:br>
              <a:rPr lang="en-US" altLang="en-US" dirty="0">
                <a:solidFill>
                  <a:schemeClr val="bg1"/>
                </a:solidFill>
                <a:latin typeface="Calibri" pitchFamily="34" charset="0"/>
              </a:rPr>
            </a:br>
            <a:r>
              <a:rPr lang="en-US" altLang="en-US" dirty="0">
                <a:solidFill>
                  <a:schemeClr val="bg1"/>
                </a:solidFill>
                <a:latin typeface="Calibri" pitchFamily="34" charset="0"/>
              </a:rPr>
              <a:t>Mechanical Power Presses</a:t>
            </a:r>
            <a:endParaRPr lang="en-US" dirty="0">
              <a:solidFill>
                <a:schemeClr val="bg1"/>
              </a:solidFill>
            </a:endParaRPr>
          </a:p>
        </p:txBody>
      </p:sp>
      <p:sp>
        <p:nvSpPr>
          <p:cNvPr id="3" name="Content Placeholder 2"/>
          <p:cNvSpPr>
            <a:spLocks noGrp="1"/>
          </p:cNvSpPr>
          <p:nvPr>
            <p:ph idx="1"/>
          </p:nvPr>
        </p:nvSpPr>
        <p:spPr>
          <a:xfrm>
            <a:off x="381000" y="2590800"/>
            <a:ext cx="8229600" cy="3763963"/>
          </a:xfrm>
        </p:spPr>
        <p:txBody>
          <a:bodyPr/>
          <a:lstStyle/>
          <a:p>
            <a:r>
              <a:rPr lang="en-US" sz="2400" dirty="0"/>
              <a:t>OSHA’s current standard is 40 years old and does not address technological changes or the use of hydraulic or pneumatic power presses.</a:t>
            </a:r>
          </a:p>
          <a:p>
            <a:pPr marL="0" indent="0">
              <a:buNone/>
            </a:pPr>
            <a:endParaRPr lang="en-US" sz="2400" dirty="0"/>
          </a:p>
          <a:p>
            <a:r>
              <a:rPr lang="en-US" sz="2400" b="1" dirty="0"/>
              <a:t>OSHA plans to analyze comments </a:t>
            </a:r>
            <a:r>
              <a:rPr lang="en-US" sz="2400" dirty="0"/>
              <a:t>received through its July 2021 Request for Information (RFI) in December 2023.</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6593" y="76200"/>
            <a:ext cx="2127407" cy="2408225"/>
          </a:xfrm>
          <a:prstGeom prst="rect">
            <a:avLst/>
          </a:prstGeom>
        </p:spPr>
      </p:pic>
    </p:spTree>
    <p:extLst>
      <p:ext uri="{BB962C8B-B14F-4D97-AF65-F5344CB8AC3E}">
        <p14:creationId xmlns:p14="http://schemas.microsoft.com/office/powerpoint/2010/main" val="1435294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76" y="152400"/>
            <a:ext cx="5410200" cy="1143000"/>
          </a:xfrm>
        </p:spPr>
        <p:txBody>
          <a:bodyPr/>
          <a:lstStyle/>
          <a:p>
            <a:r>
              <a:rPr lang="en-US" altLang="en-US" sz="3600" dirty="0">
                <a:solidFill>
                  <a:schemeClr val="bg1"/>
                </a:solidFill>
                <a:latin typeface="Calibri" pitchFamily="34" charset="0"/>
              </a:rPr>
              <a:t>Pre-Rule Stage: Workplace Violence in Health Care and Social Assistance</a:t>
            </a:r>
            <a:endParaRPr lang="en-US" sz="3600" dirty="0">
              <a:solidFill>
                <a:schemeClr val="bg1"/>
              </a:solidFill>
            </a:endParaRPr>
          </a:p>
        </p:txBody>
      </p:sp>
      <p:sp>
        <p:nvSpPr>
          <p:cNvPr id="3" name="Content Placeholder 2"/>
          <p:cNvSpPr>
            <a:spLocks noGrp="1"/>
          </p:cNvSpPr>
          <p:nvPr>
            <p:ph idx="1"/>
          </p:nvPr>
        </p:nvSpPr>
        <p:spPr>
          <a:xfrm>
            <a:off x="457200" y="2362200"/>
            <a:ext cx="8229600" cy="3886200"/>
          </a:xfrm>
        </p:spPr>
        <p:txBody>
          <a:bodyPr/>
          <a:lstStyle/>
          <a:p>
            <a:pPr>
              <a:buFont typeface="Wingdings" panose="05000000000000000000" pitchFamily="2" charset="2"/>
              <a:buChar char="§"/>
            </a:pPr>
            <a:r>
              <a:rPr lang="en-US" sz="2400" dirty="0"/>
              <a:t>Labor unions petitioned OSHA to issue a standard on preventing workplace violence in health care.  OSHA granted the petitions in January 2017.</a:t>
            </a:r>
          </a:p>
          <a:p>
            <a:pPr>
              <a:buFont typeface="Wingdings" panose="05000000000000000000" pitchFamily="2" charset="2"/>
              <a:buChar char="§"/>
            </a:pPr>
            <a:r>
              <a:rPr lang="en-US" sz="2400" dirty="0"/>
              <a:t>OSHA previously issued a request for information (RFI) asking health care employers and workers about the impact of workplace violence and prevention strategies.</a:t>
            </a:r>
          </a:p>
          <a:p>
            <a:pPr>
              <a:buFont typeface="Wingdings" panose="05000000000000000000" pitchFamily="2" charset="2"/>
              <a:buChar char="§"/>
            </a:pPr>
            <a:r>
              <a:rPr lang="en-US" sz="2400" b="1" dirty="0"/>
              <a:t>OSHA plans to analyze the Small Business Regulatory Enforcement Fairness Act (SBREFA) report </a:t>
            </a:r>
            <a:r>
              <a:rPr lang="en-US" sz="2400" dirty="0"/>
              <a:t>in December 2023.</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963" r="4074" b="27859"/>
          <a:stretch/>
        </p:blipFill>
        <p:spPr>
          <a:xfrm>
            <a:off x="5662576" y="31750"/>
            <a:ext cx="3481424" cy="2025650"/>
          </a:xfrm>
          <a:prstGeom prst="rect">
            <a:avLst/>
          </a:prstGeom>
        </p:spPr>
      </p:pic>
    </p:spTree>
    <p:extLst>
      <p:ext uri="{BB962C8B-B14F-4D97-AF65-F5344CB8AC3E}">
        <p14:creationId xmlns:p14="http://schemas.microsoft.com/office/powerpoint/2010/main" val="3004315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477000" cy="1143000"/>
          </a:xfrm>
        </p:spPr>
        <p:txBody>
          <a:bodyPr/>
          <a:lstStyle/>
          <a:p>
            <a:r>
              <a:rPr lang="en-US" altLang="en-US" sz="3600" dirty="0">
                <a:solidFill>
                  <a:schemeClr val="bg1"/>
                </a:solidFill>
                <a:latin typeface="Calibri" pitchFamily="34" charset="0"/>
              </a:rPr>
              <a:t>Pre-Rule Stage: </a:t>
            </a:r>
            <a:br>
              <a:rPr lang="en-US" altLang="en-US" sz="3600" dirty="0">
                <a:solidFill>
                  <a:schemeClr val="bg1"/>
                </a:solidFill>
                <a:latin typeface="Calibri" pitchFamily="34" charset="0"/>
              </a:rPr>
            </a:br>
            <a:r>
              <a:rPr lang="en-US" altLang="en-US" sz="3600" dirty="0">
                <a:solidFill>
                  <a:schemeClr val="bg1"/>
                </a:solidFill>
                <a:latin typeface="Calibri" pitchFamily="34" charset="0"/>
              </a:rPr>
              <a:t>Blood Lead Level for Medical Removal</a:t>
            </a:r>
            <a:endParaRPr lang="en-US" sz="3600" dirty="0">
              <a:solidFill>
                <a:schemeClr val="bg1"/>
              </a:solidFill>
            </a:endParaRPr>
          </a:p>
        </p:txBody>
      </p:sp>
      <p:sp>
        <p:nvSpPr>
          <p:cNvPr id="3" name="Content Placeholder 2"/>
          <p:cNvSpPr>
            <a:spLocks noGrp="1"/>
          </p:cNvSpPr>
          <p:nvPr>
            <p:ph idx="1"/>
          </p:nvPr>
        </p:nvSpPr>
        <p:spPr>
          <a:xfrm>
            <a:off x="228600" y="2286000"/>
            <a:ext cx="8610600" cy="4038600"/>
          </a:xfrm>
        </p:spPr>
        <p:txBody>
          <a:bodyPr/>
          <a:lstStyle/>
          <a:p>
            <a:r>
              <a:rPr lang="en-US" sz="2400" dirty="0"/>
              <a:t>OSHA’s lead standards for general industry and construction are over 35 years old, and recent medical findings indicate that even at levels below the OSHA standard, blood lead levels (BLLs) in adults can result in adverse health effects.   </a:t>
            </a:r>
          </a:p>
          <a:p>
            <a:r>
              <a:rPr lang="en-US" sz="2400" dirty="0"/>
              <a:t>OSHA planned to issue an Advanced Notice of Proposed Rulemaking in June 2022.</a:t>
            </a:r>
          </a:p>
          <a:p>
            <a:r>
              <a:rPr lang="en-US" sz="2400" b="1" dirty="0"/>
              <a:t>OSHA plans to analyze ANPRM comments </a:t>
            </a:r>
            <a:r>
              <a:rPr lang="en-US" sz="2400" dirty="0"/>
              <a:t>in December 2023</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7000" y="0"/>
            <a:ext cx="2667000" cy="2178734"/>
          </a:xfrm>
          <a:prstGeom prst="rect">
            <a:avLst/>
          </a:prstGeom>
        </p:spPr>
      </p:pic>
    </p:spTree>
    <p:extLst>
      <p:ext uri="{BB962C8B-B14F-4D97-AF65-F5344CB8AC3E}">
        <p14:creationId xmlns:p14="http://schemas.microsoft.com/office/powerpoint/2010/main" val="403992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41194" y="448742"/>
            <a:ext cx="6059606" cy="1151458"/>
          </a:xfrm>
        </p:spPr>
        <p:txBody>
          <a:bodyPr/>
          <a:lstStyle/>
          <a:p>
            <a:pPr eaLnBrk="1" hangingPunct="1"/>
            <a:r>
              <a:rPr lang="en-US" alt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Regional and Area Office Functions </a:t>
            </a:r>
          </a:p>
        </p:txBody>
      </p:sp>
      <p:sp>
        <p:nvSpPr>
          <p:cNvPr id="6" name="Rectangle 3"/>
          <p:cNvSpPr txBox="1">
            <a:spLocks noChangeArrowheads="1"/>
          </p:cNvSpPr>
          <p:nvPr/>
        </p:nvSpPr>
        <p:spPr>
          <a:xfrm>
            <a:off x="609600" y="2362200"/>
            <a:ext cx="4648200" cy="4267200"/>
          </a:xfrm>
          <a:prstGeom prst="rect">
            <a:avLst/>
          </a:prstGeom>
        </p:spPr>
        <p:txBody>
          <a:bodyPr/>
          <a:lstStyle>
            <a:lvl1pPr marL="342900" indent="-342900"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0"/>
              </a:spcBef>
              <a:spcAft>
                <a:spcPts val="1600"/>
              </a:spcAft>
              <a:defRPr/>
            </a:pPr>
            <a:r>
              <a:rPr lang="en-US" altLang="en-US" sz="3000" kern="0" dirty="0">
                <a:latin typeface="Calibri" panose="020F0502020204030204" pitchFamily="34" charset="0"/>
                <a:cs typeface="Calibri" panose="020F0502020204030204" pitchFamily="34" charset="0"/>
              </a:rPr>
              <a:t>Inspections</a:t>
            </a:r>
          </a:p>
          <a:p>
            <a:pPr eaLnBrk="1" hangingPunct="1">
              <a:spcBef>
                <a:spcPts val="0"/>
              </a:spcBef>
              <a:spcAft>
                <a:spcPts val="1600"/>
              </a:spcAft>
              <a:defRPr/>
            </a:pPr>
            <a:r>
              <a:rPr lang="en-US" altLang="en-US" sz="3000" kern="0" dirty="0">
                <a:latin typeface="Calibri" panose="020F0502020204030204" pitchFamily="34" charset="0"/>
                <a:cs typeface="Calibri" panose="020F0502020204030204" pitchFamily="34" charset="0"/>
              </a:rPr>
              <a:t>Compliance Assistance</a:t>
            </a:r>
          </a:p>
          <a:p>
            <a:pPr eaLnBrk="1" hangingPunct="1">
              <a:spcBef>
                <a:spcPts val="0"/>
              </a:spcBef>
              <a:spcAft>
                <a:spcPts val="1600"/>
              </a:spcAft>
              <a:defRPr/>
            </a:pPr>
            <a:r>
              <a:rPr lang="en-US" altLang="en-US" sz="3000" kern="0" dirty="0">
                <a:latin typeface="Calibri" panose="020F0502020204030204" pitchFamily="34" charset="0"/>
                <a:cs typeface="Calibri" panose="020F0502020204030204" pitchFamily="34" charset="0"/>
              </a:rPr>
              <a:t>Outreach</a:t>
            </a:r>
          </a:p>
          <a:p>
            <a:pPr eaLnBrk="1" hangingPunct="1">
              <a:spcBef>
                <a:spcPts val="0"/>
              </a:spcBef>
              <a:spcAft>
                <a:spcPts val="1600"/>
              </a:spcAft>
              <a:defRPr/>
            </a:pPr>
            <a:r>
              <a:rPr lang="en-US" altLang="en-US" sz="3000" kern="0" dirty="0">
                <a:latin typeface="Calibri" panose="020F0502020204030204" pitchFamily="34" charset="0"/>
                <a:cs typeface="Calibri" panose="020F0502020204030204" pitchFamily="34" charset="0"/>
              </a:rPr>
              <a:t>Training</a:t>
            </a:r>
          </a:p>
          <a:p>
            <a:pPr eaLnBrk="1" hangingPunct="1">
              <a:spcBef>
                <a:spcPts val="0"/>
              </a:spcBef>
              <a:spcAft>
                <a:spcPts val="1600"/>
              </a:spcAft>
              <a:defRPr/>
            </a:pPr>
            <a:r>
              <a:rPr lang="en-US" altLang="en-US" sz="3000" kern="0" dirty="0">
                <a:latin typeface="Calibri" panose="020F0502020204030204" pitchFamily="34" charset="0"/>
                <a:cs typeface="Calibri" panose="020F0502020204030204" pitchFamily="34" charset="0"/>
              </a:rPr>
              <a:t>Penalty Collection</a:t>
            </a:r>
          </a:p>
          <a:p>
            <a:pPr eaLnBrk="1" hangingPunct="1">
              <a:spcBef>
                <a:spcPts val="0"/>
              </a:spcBef>
              <a:spcAft>
                <a:spcPts val="1600"/>
              </a:spcAft>
              <a:defRPr/>
            </a:pPr>
            <a:r>
              <a:rPr lang="en-US" altLang="en-US" sz="3000" kern="0" dirty="0">
                <a:latin typeface="Calibri" panose="020F0502020204030204" pitchFamily="34" charset="0"/>
                <a:cs typeface="Calibri" panose="020F0502020204030204" pitchFamily="34" charset="0"/>
              </a:rPr>
              <a:t>Abatement Assurance</a:t>
            </a:r>
          </a:p>
        </p:txBody>
      </p:sp>
      <p:pic>
        <p:nvPicPr>
          <p:cNvPr id="2" name="Picture 1" descr="Photograph of OSHA employee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2514600"/>
            <a:ext cx="3810000" cy="2875472"/>
          </a:xfrm>
          <a:prstGeom prst="rect">
            <a:avLst/>
          </a:prstGeom>
          <a:ln>
            <a:solidFill>
              <a:schemeClr val="bg1">
                <a:lumMod val="50000"/>
              </a:schemeClr>
            </a:solidFill>
          </a:ln>
        </p:spPr>
      </p:pic>
    </p:spTree>
    <p:extLst>
      <p:ext uri="{BB962C8B-B14F-4D97-AF65-F5344CB8AC3E}">
        <p14:creationId xmlns:p14="http://schemas.microsoft.com/office/powerpoint/2010/main" val="1924199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Pre-Rule Stage: Heat Illness Prevention</a:t>
            </a:r>
            <a:br>
              <a:rPr lang="en-US" dirty="0"/>
            </a:br>
            <a:endParaRPr lang="en-US" dirty="0"/>
          </a:p>
        </p:txBody>
      </p:sp>
      <p:sp>
        <p:nvSpPr>
          <p:cNvPr id="3" name="Content Placeholder 2"/>
          <p:cNvSpPr>
            <a:spLocks noGrp="1"/>
          </p:cNvSpPr>
          <p:nvPr>
            <p:ph idx="1"/>
          </p:nvPr>
        </p:nvSpPr>
        <p:spPr>
          <a:xfrm>
            <a:off x="304800" y="2209800"/>
            <a:ext cx="8305800" cy="4343400"/>
          </a:xfrm>
        </p:spPr>
        <p:txBody>
          <a:bodyPr/>
          <a:lstStyle/>
          <a:p>
            <a:r>
              <a:rPr lang="en-US" sz="2800" dirty="0"/>
              <a:t>Heat is the leading weather-related killer, and it is becoming more dangerous.</a:t>
            </a:r>
          </a:p>
          <a:p>
            <a:r>
              <a:rPr lang="en-US" sz="2800" dirty="0"/>
              <a:t>OSHA relies on the General Duty Clause (OSH Act Section 5(a)(1) to protect workers from heat hazards; several states have issued heat protection rules.</a:t>
            </a:r>
          </a:p>
          <a:p>
            <a:r>
              <a:rPr lang="en-US" sz="2800" b="1" dirty="0"/>
              <a:t>OSHA plans to initiate its Small Business Regulatory Enforcement Fairness Act (SBREFA) </a:t>
            </a:r>
            <a:r>
              <a:rPr lang="en-US" sz="2800" dirty="0"/>
              <a:t>in August 2023</a:t>
            </a:r>
            <a:endParaRPr lang="en-US" sz="2800" dirty="0">
              <a:solidFill>
                <a:srgbClr val="FF0000"/>
              </a:solidFill>
            </a:endParaRPr>
          </a:p>
        </p:txBody>
      </p:sp>
    </p:spTree>
    <p:extLst>
      <p:ext uri="{BB962C8B-B14F-4D97-AF65-F5344CB8AC3E}">
        <p14:creationId xmlns:p14="http://schemas.microsoft.com/office/powerpoint/2010/main" val="1286097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477000" cy="1143000"/>
          </a:xfrm>
        </p:spPr>
        <p:txBody>
          <a:bodyPr/>
          <a:lstStyle/>
          <a:p>
            <a:r>
              <a:rPr lang="en-US" altLang="en-US" dirty="0">
                <a:solidFill>
                  <a:schemeClr val="bg1"/>
                </a:solidFill>
                <a:latin typeface="Calibri" pitchFamily="34" charset="0"/>
              </a:rPr>
              <a:t>OSHA: Long-Term Actions</a:t>
            </a:r>
            <a:endParaRPr lang="en-US" dirty="0">
              <a:solidFill>
                <a:schemeClr val="bg1"/>
              </a:solidFill>
            </a:endParaRPr>
          </a:p>
        </p:txBody>
      </p:sp>
      <p:sp>
        <p:nvSpPr>
          <p:cNvPr id="3" name="Content Placeholder 2"/>
          <p:cNvSpPr>
            <a:spLocks noGrp="1"/>
          </p:cNvSpPr>
          <p:nvPr>
            <p:ph idx="1"/>
          </p:nvPr>
        </p:nvSpPr>
        <p:spPr>
          <a:xfrm>
            <a:off x="0" y="2209800"/>
            <a:ext cx="8686800" cy="4648200"/>
          </a:xfrm>
        </p:spPr>
        <p:txBody>
          <a:bodyPr/>
          <a:lstStyle/>
          <a:p>
            <a:r>
              <a:rPr lang="en-US" sz="1400" b="1" dirty="0"/>
              <a:t>Injury and Illness Recordkeeping</a:t>
            </a:r>
          </a:p>
          <a:p>
            <a:pPr lvl="1"/>
            <a:r>
              <a:rPr lang="en-US" sz="1400" dirty="0"/>
              <a:t>OSHA proposed to restore the Musculoskeletal Disorders (MSD) column to the OSHA 300 log.</a:t>
            </a:r>
          </a:p>
          <a:p>
            <a:r>
              <a:rPr lang="en-US" sz="1400" b="1" dirty="0"/>
              <a:t>Shipyard Fall Protection</a:t>
            </a:r>
          </a:p>
          <a:p>
            <a:pPr lvl="1"/>
            <a:r>
              <a:rPr lang="en-US" sz="1400" dirty="0"/>
              <a:t>OSHA issued an RFI in 2016 to solicit data and comments on updating existing standards and dividing the rulemaking into three subparts </a:t>
            </a:r>
          </a:p>
          <a:p>
            <a:r>
              <a:rPr lang="en-US" sz="1400" b="1" dirty="0"/>
              <a:t>Powered Industrial Trucks </a:t>
            </a:r>
          </a:p>
          <a:p>
            <a:pPr lvl="1"/>
            <a:r>
              <a:rPr lang="en-US" sz="1400" dirty="0"/>
              <a:t>OSHA issued a Request for Information (RFI) on March 11, 2019 to regarding PIT locations of use, maintenance, training, and operation</a:t>
            </a:r>
          </a:p>
          <a:p>
            <a:r>
              <a:rPr lang="en-US" sz="1400" b="1" dirty="0"/>
              <a:t>Lock-Out/Tag-Out </a:t>
            </a:r>
          </a:p>
          <a:p>
            <a:pPr lvl="1"/>
            <a:r>
              <a:rPr lang="en-US" sz="1400" dirty="0"/>
              <a:t>OSHA issued a request for information (RFI) in May 2019 to help it understand the strengths and limitations of this new technology, and potential hazards to workers.</a:t>
            </a:r>
            <a:endParaRPr lang="en-US" sz="1400" b="1" dirty="0"/>
          </a:p>
          <a:p>
            <a:r>
              <a:rPr lang="en-US" sz="1400" b="1" dirty="0"/>
              <a:t>Silica in Construction- Table 1</a:t>
            </a:r>
          </a:p>
          <a:p>
            <a:pPr lvl="1"/>
            <a:r>
              <a:rPr lang="en-US" sz="1400" dirty="0"/>
              <a:t>OSHA is evaluating whether revisions to Table 1 of the silica standard for construction may be appropriate. </a:t>
            </a:r>
          </a:p>
          <a:p>
            <a:pPr marL="514350" indent="-457200"/>
            <a:r>
              <a:rPr lang="en-US" sz="1400" b="1" dirty="0"/>
              <a:t>COVID-19 Vaccination and Testing Emergency Temporary Standard</a:t>
            </a:r>
          </a:p>
          <a:p>
            <a:pPr marL="739775" lvl="1" indent="-282575"/>
            <a:r>
              <a:rPr lang="en-US" sz="1400" dirty="0">
                <a:cs typeface="Calibri" panose="020F0502020204030204" pitchFamily="34" charset="0"/>
              </a:rPr>
              <a:t>OSHA withdrew this ETS as an enforceable standard; however, it serves as a proposed rule while OSHA evaluates next steps.</a:t>
            </a:r>
          </a:p>
          <a:p>
            <a:pPr marL="57150" indent="0">
              <a:buNone/>
            </a:pPr>
            <a:endParaRPr lang="en-US" sz="2300" dirty="0"/>
          </a:p>
          <a:p>
            <a:pPr marL="457200" lvl="1" indent="0">
              <a:buNone/>
            </a:pPr>
            <a:endParaRPr lang="en-US" sz="1400" dirty="0"/>
          </a:p>
          <a:p>
            <a:pPr marL="914400" lvl="1" indent="-457200"/>
            <a:endParaRPr lang="en-US" sz="1200" dirty="0"/>
          </a:p>
          <a:p>
            <a:pPr marL="914400" lvl="1" indent="-457200"/>
            <a:endParaRPr lang="en-US" sz="2000" dirty="0"/>
          </a:p>
          <a:p>
            <a:pPr marL="57150" indent="0">
              <a:buNone/>
            </a:pPr>
            <a:endParaRPr lang="en-US" sz="2800" dirty="0"/>
          </a:p>
          <a:p>
            <a:pPr marL="457200" lvl="1" indent="0">
              <a:buNone/>
            </a:pPr>
            <a:endParaRPr lang="en-US" sz="2400" dirty="0"/>
          </a:p>
        </p:txBody>
      </p:sp>
    </p:spTree>
    <p:extLst>
      <p:ext uri="{BB962C8B-B14F-4D97-AF65-F5344CB8AC3E}">
        <p14:creationId xmlns:p14="http://schemas.microsoft.com/office/powerpoint/2010/main" val="1493561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White box"/>
          <p:cNvSpPr/>
          <p:nvPr/>
        </p:nvSpPr>
        <p:spPr>
          <a:xfrm>
            <a:off x="6781800" y="6019800"/>
            <a:ext cx="21336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Box 8"/>
          <p:cNvSpPr txBox="1"/>
          <p:nvPr/>
        </p:nvSpPr>
        <p:spPr bwMode="auto">
          <a:xfrm>
            <a:off x="1392650" y="4303712"/>
            <a:ext cx="6358700" cy="1030288"/>
          </a:xfrm>
          <a:prstGeom prst="rect">
            <a:avLst/>
          </a:prstGeom>
          <a:noFill/>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ts val="600"/>
              </a:spcAft>
            </a:pPr>
            <a:r>
              <a:rPr lang="en-US" sz="2800" b="1" dirty="0">
                <a:solidFill>
                  <a:srgbClr val="182C83"/>
                </a:solidFill>
                <a:latin typeface="Calibri" charset="0"/>
              </a:rPr>
              <a:t>www.osha.gov</a:t>
            </a:r>
          </a:p>
          <a:p>
            <a:pPr algn="ctr" eaLnBrk="1" hangingPunct="1"/>
            <a:r>
              <a:rPr lang="en-US" sz="2800" b="1" dirty="0">
                <a:solidFill>
                  <a:srgbClr val="182C83"/>
                </a:solidFill>
                <a:latin typeface="Calibri" charset="0"/>
              </a:rPr>
              <a:t>800-321-OSHA (6742</a:t>
            </a:r>
            <a:r>
              <a:rPr lang="en-US" sz="2800" b="1" dirty="0">
                <a:solidFill>
                  <a:srgbClr val="182C83"/>
                </a:solidFill>
                <a:effectLst>
                  <a:outerShdw blurRad="38100" dist="38100" dir="2700000" algn="tl">
                    <a:srgbClr val="DDDDDD"/>
                  </a:outerShdw>
                </a:effectLst>
                <a:latin typeface="Calibri" charset="0"/>
              </a:rPr>
              <a:t>)</a:t>
            </a:r>
          </a:p>
        </p:txBody>
      </p:sp>
      <p:pic>
        <p:nvPicPr>
          <p:cNvPr id="4" name="Picture 3" descr="secondary-OSHA logo.jpg" title="OSHA logo"/>
          <p:cNvPicPr>
            <a:picLocks noChangeAspect="1"/>
          </p:cNvPicPr>
          <p:nvPr/>
        </p:nvPicPr>
        <p:blipFill rotWithShape="1">
          <a:blip r:embed="rId3" cstate="email">
            <a:extLst>
              <a:ext uri="{28A0092B-C50C-407E-A947-70E740481C1C}">
                <a14:useLocalDpi xmlns:a14="http://schemas.microsoft.com/office/drawing/2010/main" val="0"/>
              </a:ext>
            </a:extLst>
          </a:blip>
          <a:srcRect b="41192"/>
          <a:stretch/>
        </p:blipFill>
        <p:spPr>
          <a:xfrm>
            <a:off x="3094387" y="3236912"/>
            <a:ext cx="2955227" cy="918643"/>
          </a:xfrm>
          <a:prstGeom prst="rect">
            <a:avLst/>
          </a:prstGeom>
        </p:spPr>
      </p:pic>
      <p:sp>
        <p:nvSpPr>
          <p:cNvPr id="3" name="Title 2"/>
          <p:cNvSpPr>
            <a:spLocks noGrp="1"/>
          </p:cNvSpPr>
          <p:nvPr>
            <p:ph type="title"/>
          </p:nvPr>
        </p:nvSpPr>
        <p:spPr/>
        <p:txBody>
          <a:bodyPr/>
          <a:lstStyle/>
          <a:p>
            <a:r>
              <a:rPr lang="en-US" dirty="0"/>
              <a:t>OSHA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dirty="0">
                <a:solidFill>
                  <a:schemeClr val="bg1"/>
                </a:solidFill>
                <a:latin typeface="Calibri" pitchFamily="34" charset="0"/>
              </a:rPr>
              <a:t>Employer Responsibilities</a:t>
            </a:r>
          </a:p>
        </p:txBody>
      </p:sp>
      <p:sp>
        <p:nvSpPr>
          <p:cNvPr id="3" name="Rectangle 2"/>
          <p:cNvSpPr/>
          <p:nvPr/>
        </p:nvSpPr>
        <p:spPr>
          <a:xfrm>
            <a:off x="136040" y="2241901"/>
            <a:ext cx="5045559" cy="3862596"/>
          </a:xfrm>
          <a:prstGeom prst="rect">
            <a:avLst/>
          </a:prstGeom>
        </p:spPr>
        <p:txBody>
          <a:bodyPr wrap="square">
            <a:spAutoFit/>
          </a:bodyPr>
          <a:lstStyle/>
          <a:p>
            <a:pPr marL="457200" indent="-457200">
              <a:spcAft>
                <a:spcPts val="1800"/>
              </a:spcAft>
              <a:buClr>
                <a:srgbClr val="0070C0"/>
              </a:buClr>
              <a:buSzPct val="115000"/>
              <a:buFont typeface="Wingdings" pitchFamily="2" charset="2"/>
              <a:buChar char="§"/>
            </a:pPr>
            <a:r>
              <a:rPr lang="en-US" altLang="en-US" sz="2000" dirty="0">
                <a:latin typeface="Calibri" pitchFamily="34" charset="0"/>
              </a:rPr>
              <a:t>Provide a workplace free from serious recognized hazards (OSH Act general duty clause)</a:t>
            </a:r>
            <a:endParaRPr lang="en-US" altLang="en-US" sz="2000" dirty="0">
              <a:solidFill>
                <a:srgbClr val="0070C0"/>
              </a:solidFill>
              <a:latin typeface="Calibri" pitchFamily="34" charset="0"/>
            </a:endParaRPr>
          </a:p>
          <a:p>
            <a:pPr marL="457200" indent="-457200">
              <a:spcAft>
                <a:spcPts val="1800"/>
              </a:spcAft>
              <a:buClr>
                <a:srgbClr val="0070C0"/>
              </a:buClr>
              <a:buSzPct val="115000"/>
              <a:buFont typeface="Wingdings" pitchFamily="2" charset="2"/>
              <a:buChar char="§"/>
            </a:pPr>
            <a:r>
              <a:rPr lang="en-US" altLang="en-US" sz="2000" dirty="0">
                <a:latin typeface="Calibri" pitchFamily="34" charset="0"/>
              </a:rPr>
              <a:t>Comply with applicable OSHA standards</a:t>
            </a:r>
            <a:r>
              <a:rPr lang="en-US" altLang="en-US" sz="2000" dirty="0">
                <a:solidFill>
                  <a:srgbClr val="0070C0"/>
                </a:solidFill>
                <a:latin typeface="Calibri" pitchFamily="34" charset="0"/>
              </a:rPr>
              <a:t> </a:t>
            </a:r>
          </a:p>
          <a:p>
            <a:pPr marL="457200" indent="-457200">
              <a:spcAft>
                <a:spcPts val="1800"/>
              </a:spcAft>
              <a:buClr>
                <a:srgbClr val="0070C0"/>
              </a:buClr>
              <a:buSzPct val="115000"/>
              <a:buFont typeface="Wingdings" pitchFamily="2" charset="2"/>
              <a:buChar char="§"/>
            </a:pPr>
            <a:r>
              <a:rPr lang="en-US" altLang="en-US" sz="2000" dirty="0">
                <a:latin typeface="Calibri" pitchFamily="34" charset="0"/>
              </a:rPr>
              <a:t>Provide safety training required by OSHA standards in a way that workers can understand</a:t>
            </a:r>
          </a:p>
          <a:p>
            <a:pPr marL="457200" indent="-457200">
              <a:spcAft>
                <a:spcPts val="1800"/>
              </a:spcAft>
              <a:buClr>
                <a:srgbClr val="0070C0"/>
              </a:buClr>
              <a:buSzPct val="115000"/>
              <a:buFont typeface="Wingdings" pitchFamily="2" charset="2"/>
              <a:buChar char="§"/>
            </a:pPr>
            <a:r>
              <a:rPr lang="en-US" altLang="en-US" sz="2000" dirty="0">
                <a:latin typeface="Calibri" pitchFamily="34" charset="0"/>
              </a:rPr>
              <a:t>Post the OSHA poster, report fatalities and severe injuries, and comply with injury/illness recordkeeping requirements</a:t>
            </a:r>
          </a:p>
        </p:txBody>
      </p:sp>
      <p:pic>
        <p:nvPicPr>
          <p:cNvPr id="6" name="Picture 5"/>
          <p:cNvPicPr>
            <a:picLocks noChangeAspect="1"/>
          </p:cNvPicPr>
          <p:nvPr/>
        </p:nvPicPr>
        <p:blipFill>
          <a:blip r:embed="rId3"/>
          <a:stretch>
            <a:fillRect/>
          </a:stretch>
        </p:blipFill>
        <p:spPr>
          <a:xfrm>
            <a:off x="5410200" y="2214192"/>
            <a:ext cx="3451289" cy="2919412"/>
          </a:xfrm>
          <a:prstGeom prst="rect">
            <a:avLst/>
          </a:prstGeom>
          <a:effectLst>
            <a:outerShdw blurRad="50800" dist="50800" dir="5400000" algn="ctr" rotWithShape="0">
              <a:schemeClr val="tx1"/>
            </a:outerShdw>
            <a:softEdge rad="0"/>
          </a:effectLst>
        </p:spPr>
      </p:pic>
      <p:sp>
        <p:nvSpPr>
          <p:cNvPr id="7" name="Rectangle 6" descr="Gray shaded box"/>
          <p:cNvSpPr/>
          <p:nvPr/>
        </p:nvSpPr>
        <p:spPr bwMode="auto">
          <a:xfrm>
            <a:off x="1790700" y="6172200"/>
            <a:ext cx="2857500" cy="52490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altLang="en-US" b="1" dirty="0">
                <a:solidFill>
                  <a:srgbClr val="0070C0"/>
                </a:solidFill>
                <a:latin typeface="Calibri" panose="020F0502020204030204" pitchFamily="34" charset="0"/>
              </a:rPr>
              <a:t>www.osha.gov/employers</a:t>
            </a:r>
          </a:p>
        </p:txBody>
      </p:sp>
    </p:spTree>
    <p:extLst>
      <p:ext uri="{BB962C8B-B14F-4D97-AF65-F5344CB8AC3E}">
        <p14:creationId xmlns:p14="http://schemas.microsoft.com/office/powerpoint/2010/main" val="39605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
            <a:ext cx="4876800" cy="868362"/>
          </a:xfrm>
        </p:spPr>
        <p:txBody>
          <a:bodyPr/>
          <a:lstStyle/>
          <a:p>
            <a:pPr algn="ctr" eaLnBrk="1" hangingPunct="1"/>
            <a:r>
              <a:rPr lang="en-US" altLang="en-US" dirty="0">
                <a:solidFill>
                  <a:schemeClr val="bg1"/>
                </a:solidFill>
                <a:latin typeface="Calibri" pitchFamily="34" charset="0"/>
              </a:rPr>
              <a:t>OSHA Enforcement</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47800" y="2063987"/>
            <a:ext cx="5715000" cy="1905000"/>
          </a:xfrm>
          <a:prstGeom prst="rect">
            <a:avLst/>
          </a:prstGeom>
        </p:spPr>
      </p:pic>
      <p:sp>
        <p:nvSpPr>
          <p:cNvPr id="5" name="Rectangle 4"/>
          <p:cNvSpPr/>
          <p:nvPr/>
        </p:nvSpPr>
        <p:spPr>
          <a:xfrm>
            <a:off x="1421921" y="4191000"/>
            <a:ext cx="6019800" cy="1569660"/>
          </a:xfrm>
          <a:prstGeom prst="rect">
            <a:avLst/>
          </a:prstGeom>
          <a:ln>
            <a:solidFill>
              <a:schemeClr val="tx1"/>
            </a:solidFill>
          </a:ln>
        </p:spPr>
        <p:txBody>
          <a:bodyPr wrap="square">
            <a:spAutoFit/>
          </a:bodyPr>
          <a:lstStyle/>
          <a:p>
            <a:r>
              <a:rPr lang="en-US" sz="2400" dirty="0"/>
              <a:t>OSHA sets enforcement policy and targeted inspection programs, and responds to fatalities, catastrophes and complaints.</a:t>
            </a:r>
          </a:p>
        </p:txBody>
      </p:sp>
    </p:spTree>
    <p:extLst>
      <p:ext uri="{BB962C8B-B14F-4D97-AF65-F5344CB8AC3E}">
        <p14:creationId xmlns:p14="http://schemas.microsoft.com/office/powerpoint/2010/main" val="242608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853E64A-CD4C-DBF6-BDA8-E4AF1EE335F4}"/>
              </a:ext>
            </a:extLst>
          </p:cNvPr>
          <p:cNvSpPr>
            <a:spLocks noGrp="1"/>
          </p:cNvSpPr>
          <p:nvPr>
            <p:ph type="title"/>
          </p:nvPr>
        </p:nvSpPr>
        <p:spPr>
          <a:xfrm>
            <a:off x="457200" y="274638"/>
            <a:ext cx="6477000" cy="1143000"/>
          </a:xfrm>
        </p:spPr>
        <p:txBody>
          <a:bodyPr/>
          <a:lstStyle/>
          <a:p>
            <a:pPr algn="ctr" eaLnBrk="1" hangingPunct="1"/>
            <a:r>
              <a:rPr lang="en-US" altLang="en-US" dirty="0">
                <a:solidFill>
                  <a:schemeClr val="bg1"/>
                </a:solidFill>
                <a:latin typeface="Calibri" pitchFamily="34" charset="0"/>
              </a:rPr>
              <a:t>Inspections by Federal OSHA</a:t>
            </a:r>
            <a:br>
              <a:rPr lang="en-US" altLang="en-US" dirty="0">
                <a:solidFill>
                  <a:schemeClr val="bg1"/>
                </a:solidFill>
                <a:latin typeface="Calibri" pitchFamily="34" charset="0"/>
              </a:rPr>
            </a:br>
            <a:endParaRPr lang="en-US" altLang="en-US" sz="2800" dirty="0">
              <a:solidFill>
                <a:schemeClr val="bg1"/>
              </a:solidFill>
              <a:latin typeface="Calibri" pitchFamily="34" charset="0"/>
            </a:endParaRPr>
          </a:p>
        </p:txBody>
      </p:sp>
      <p:graphicFrame>
        <p:nvGraphicFramePr>
          <p:cNvPr id="6" name="Content Placeholder 5">
            <a:extLst>
              <a:ext uri="{FF2B5EF4-FFF2-40B4-BE49-F238E27FC236}">
                <a16:creationId xmlns:a16="http://schemas.microsoft.com/office/drawing/2014/main" id="{FEF41093-1E23-F6AD-F655-C37BC46F83A4}"/>
              </a:ext>
            </a:extLst>
          </p:cNvPr>
          <p:cNvGraphicFramePr>
            <a:graphicFrameLocks noGrp="1"/>
          </p:cNvGraphicFramePr>
          <p:nvPr>
            <p:ph idx="1"/>
            <p:extLst>
              <p:ext uri="{D42A27DB-BD31-4B8C-83A1-F6EECF244321}">
                <p14:modId xmlns:p14="http://schemas.microsoft.com/office/powerpoint/2010/main" val="2213876024"/>
              </p:ext>
            </p:extLst>
          </p:nvPr>
        </p:nvGraphicFramePr>
        <p:xfrm>
          <a:off x="190500" y="2057400"/>
          <a:ext cx="87630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97218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4631</TotalTime>
  <Words>12013</Words>
  <Application>Microsoft Macintosh PowerPoint</Application>
  <PresentationFormat>On-screen Show (4:3)</PresentationFormat>
  <Paragraphs>824</Paragraphs>
  <Slides>62</Slides>
  <Notes>56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Courier New</vt:lpstr>
      <vt:lpstr>David</vt:lpstr>
      <vt:lpstr>Old English Text MT</vt:lpstr>
      <vt:lpstr>Symbol</vt:lpstr>
      <vt:lpstr>Tahoma</vt:lpstr>
      <vt:lpstr>Times New Roman</vt:lpstr>
      <vt:lpstr>Verdana</vt:lpstr>
      <vt:lpstr>Wingdings</vt:lpstr>
      <vt:lpstr>Default Design</vt:lpstr>
      <vt:lpstr>OSHA Update</vt:lpstr>
      <vt:lpstr>Disclaimer</vt:lpstr>
      <vt:lpstr>OSHA’s Continuing Mission</vt:lpstr>
      <vt:lpstr>OSHA’s Balanced Approach</vt:lpstr>
      <vt:lpstr>How OSHA is Organized</vt:lpstr>
      <vt:lpstr>Regional and Area Office Functions </vt:lpstr>
      <vt:lpstr>Employer Responsibilities</vt:lpstr>
      <vt:lpstr>OSHA Enforcement</vt:lpstr>
      <vt:lpstr>Inspections by Federal OSHA </vt:lpstr>
      <vt:lpstr>PowerPoint Presentation</vt:lpstr>
      <vt:lpstr>PowerPoint Presentation</vt:lpstr>
      <vt:lpstr>PowerPoint Presentation</vt:lpstr>
      <vt:lpstr>PowerPoint Presentation</vt:lpstr>
      <vt:lpstr>PowerPoint Presentation</vt:lpstr>
      <vt:lpstr>Violation Classification </vt:lpstr>
      <vt:lpstr> Top 10 Violations: FY 2022</vt:lpstr>
      <vt:lpstr>PowerPoint Presentation</vt:lpstr>
      <vt:lpstr>PowerPoint Presentation</vt:lpstr>
      <vt:lpstr>OSHA Penalty Levels: 2023</vt:lpstr>
      <vt:lpstr>Penalty Adjustment Factors </vt:lpstr>
      <vt:lpstr>Criminal Referrals</vt:lpstr>
      <vt:lpstr>Electronically Submitting  Injury and Illness Data</vt:lpstr>
      <vt:lpstr>Worker Rights</vt:lpstr>
      <vt:lpstr>Whistleblower Protections</vt:lpstr>
      <vt:lpstr>Compliance Assistance</vt:lpstr>
      <vt:lpstr>Compliance Assistance Specialists</vt:lpstr>
      <vt:lpstr> </vt:lpstr>
      <vt:lpstr>New Compliance Assistance Resources</vt:lpstr>
      <vt:lpstr>OSHA On-Site Consultation Program</vt:lpstr>
      <vt:lpstr>Cooperative Programs</vt:lpstr>
      <vt:lpstr>OTI Education Centers</vt:lpstr>
      <vt:lpstr>FY 2023 Outreach Events</vt:lpstr>
      <vt:lpstr>Heat Illness Prevention Campaign</vt:lpstr>
      <vt:lpstr>Fall Prevention Campaign</vt:lpstr>
      <vt:lpstr>PowerPoint Presentation</vt:lpstr>
      <vt:lpstr>Protecting Temporary Workers: A joint responsibility</vt:lpstr>
      <vt:lpstr>Temporary Workers</vt:lpstr>
      <vt:lpstr>Why Are Temp Workers At High Risk of Injury? </vt:lpstr>
      <vt:lpstr>Temporary Workers:  Outreach &amp; Education</vt:lpstr>
      <vt:lpstr>Protecting Young Workers</vt:lpstr>
      <vt:lpstr>OSHA Rulemaking</vt:lpstr>
      <vt:lpstr>Final Rule Stage:  Hazard Communication Standard</vt:lpstr>
      <vt:lpstr>Final Rule Stage:  Workplace Injury/Illness Tracking </vt:lpstr>
      <vt:lpstr>OSHA: Proposed Rule Stage</vt:lpstr>
      <vt:lpstr>Proposed Rule Stage: Infectious Diseases</vt:lpstr>
      <vt:lpstr>Proposed Rule Stage:  Cranes and Derricks in Construction</vt:lpstr>
      <vt:lpstr>Proposed Rule Stage:  Emergency Response</vt:lpstr>
      <vt:lpstr>Proposed Rule Stage:  Tree Care Standard</vt:lpstr>
      <vt:lpstr>Proposed Rule Stage: Welding in Construction Confined Spaces </vt:lpstr>
      <vt:lpstr>Proposed Rule Stage:  PPE in Construction</vt:lpstr>
      <vt:lpstr>Proposed Rule Stage:  Powered Industrial Trucks – Design and Construction</vt:lpstr>
      <vt:lpstr>Proposed Rule Stage:  Walking-Working Surfaces</vt:lpstr>
      <vt:lpstr>Proposed Rule Stage:  Silica - Medical Removal Protection   </vt:lpstr>
      <vt:lpstr>Proposed Rule Stage: Worker Walkaround Representative Designation Process</vt:lpstr>
      <vt:lpstr>OSHA: Pre-Rule Stage</vt:lpstr>
      <vt:lpstr>Pre-Rule Stage: Process Safety Management and Prevention </vt:lpstr>
      <vt:lpstr>Pre-Rule Stage:  Mechanical Power Presses</vt:lpstr>
      <vt:lpstr>Pre-Rule Stage: Workplace Violence in Health Care and Social Assistance</vt:lpstr>
      <vt:lpstr>Pre-Rule Stage:  Blood Lead Level for Medical Removal</vt:lpstr>
      <vt:lpstr>Pre-Rule Stage: Heat Illness Prevention </vt:lpstr>
      <vt:lpstr>OSHA: Long-Term Actions</vt:lpstr>
      <vt:lpstr>OSHA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Update Presentation</dc:title>
  <dc:subject/>
  <dc:creator>DOL / OSHA / Directorate of Cooperative and State Programs</dc:creator>
  <cp:keywords/>
  <dc:description/>
  <cp:lastModifiedBy>Albert Bressler</cp:lastModifiedBy>
  <cp:revision>358</cp:revision>
  <cp:lastPrinted>2018-12-07T14:42:03Z</cp:lastPrinted>
  <dcterms:created xsi:type="dcterms:W3CDTF">2006-10-02T15:43:52Z</dcterms:created>
  <dcterms:modified xsi:type="dcterms:W3CDTF">2023-09-21T17:30:12Z</dcterms:modified>
  <cp:category/>
</cp:coreProperties>
</file>